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23" r:id="rId5"/>
    <p:sldId id="324" r:id="rId6"/>
    <p:sldId id="325" r:id="rId7"/>
    <p:sldId id="326" r:id="rId8"/>
    <p:sldId id="340" r:id="rId9"/>
    <p:sldId id="327" r:id="rId10"/>
    <p:sldId id="328" r:id="rId11"/>
    <p:sldId id="334" r:id="rId12"/>
    <p:sldId id="335" r:id="rId13"/>
    <p:sldId id="277" r:id="rId14"/>
    <p:sldId id="329" r:id="rId15"/>
    <p:sldId id="330" r:id="rId16"/>
    <p:sldId id="331" r:id="rId17"/>
    <p:sldId id="332" r:id="rId18"/>
    <p:sldId id="321" r:id="rId19"/>
    <p:sldId id="336" r:id="rId20"/>
    <p:sldId id="337" r:id="rId21"/>
    <p:sldId id="345" r:id="rId22"/>
    <p:sldId id="344" r:id="rId23"/>
    <p:sldId id="341" r:id="rId24"/>
    <p:sldId id="333" r:id="rId25"/>
    <p:sldId id="339" r:id="rId26"/>
    <p:sldId id="319" r:id="rId27"/>
  </p:sldIdLst>
  <p:sldSz cx="12192000" cy="6858000"/>
  <p:notesSz cx="6858000" cy="9144000"/>
  <p:embeddedFontLst>
    <p:embeddedFont>
      <p:font typeface="Abadi Extra Light" panose="020B0204020104020204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8jyxw9mMj5vQYr1TVh6WaMq4v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9C4FA-763A-4218-BF2A-7A06717CAA04}" v="148" dt="2023-06-10T11:01:36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customschemas.google.com/relationships/presentationmetadata" Target="meta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02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66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403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3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0462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033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1529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839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12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76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57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814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068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522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017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842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15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066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464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65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06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1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7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47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sv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7.png"/><Relationship Id="rId1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3.eu-west-1.amazonaws.com/course.oc-static.com/projects/Data_Scientist_P8/fruits.zi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github.com/DaiTensa/projetfruits" TargetMode="External"/><Relationship Id="rId5" Type="http://schemas.openxmlformats.org/officeDocument/2006/relationships/hyperlink" Target="https://www.kaggle.com/moltean/fruits" TargetMode="External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moltean/fruit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9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424873" h="3611191" extrusionOk="0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700000">
            <a:off x="1571000" y="-338582"/>
            <a:ext cx="1635955" cy="1635955"/>
          </a:xfrm>
          <a:custGeom>
            <a:avLst/>
            <a:gdLst/>
            <a:ahLst/>
            <a:cxnLst/>
            <a:rect l="l" t="t" r="r" b="b"/>
            <a:pathLst>
              <a:path w="1635955" h="1635955" extrusionOk="0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2700000">
            <a:off x="9627985" y="-6588"/>
            <a:ext cx="4059393" cy="2548110"/>
          </a:xfrm>
          <a:custGeom>
            <a:avLst/>
            <a:gdLst/>
            <a:ahLst/>
            <a:cxnLst/>
            <a:rect l="l" t="t" r="r" b="b"/>
            <a:pathLst>
              <a:path w="4059393" h="2548110" extrusionOk="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2700000">
            <a:off x="-29557" y="5198743"/>
            <a:ext cx="2444907" cy="2366116"/>
          </a:xfrm>
          <a:custGeom>
            <a:avLst/>
            <a:gdLst/>
            <a:ahLst/>
            <a:cxnLst/>
            <a:rect l="l" t="t" r="r" b="b"/>
            <a:pathLst>
              <a:path w="2203753" h="2132734" extrusionOk="0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2700000">
            <a:off x="3401311" y="734311"/>
            <a:ext cx="5389379" cy="5389379"/>
          </a:xfrm>
          <a:custGeom>
            <a:avLst/>
            <a:gdLst/>
            <a:ahLst/>
            <a:cxnLst/>
            <a:rect l="l" t="t" r="r" b="b"/>
            <a:pathLst>
              <a:path w="5389379" h="5389379" extrusionOk="0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rot="2700000">
            <a:off x="2700283" y="33283"/>
            <a:ext cx="6791435" cy="6791435"/>
          </a:xfrm>
          <a:custGeom>
            <a:avLst/>
            <a:gdLst/>
            <a:ahLst/>
            <a:cxnLst/>
            <a:rect l="l" t="t" r="r" b="b"/>
            <a:pathLst>
              <a:path w="6791435" h="6791435" extrusionOk="0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body" idx="1"/>
          </p:nvPr>
        </p:nvSpPr>
        <p:spPr>
          <a:xfrm>
            <a:off x="4315525" y="3894213"/>
            <a:ext cx="3644430" cy="114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900"/>
              <a:buNone/>
            </a:pPr>
            <a:r>
              <a:rPr lang="fr-FR" sz="1900" i="1" dirty="0">
                <a:solidFill>
                  <a:srgbClr val="0070C0"/>
                </a:solidFill>
              </a:rPr>
              <a:t>Déploiement d’un modèle dans le cloud : AWS.</a:t>
            </a:r>
            <a:endParaRPr sz="2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 rot="2700000">
            <a:off x="9629823" y="5457591"/>
            <a:ext cx="2231794" cy="2568811"/>
          </a:xfrm>
          <a:custGeom>
            <a:avLst/>
            <a:gdLst/>
            <a:ahLst/>
            <a:cxnLst/>
            <a:rect l="l" t="t" r="r" b="b"/>
            <a:pathLst>
              <a:path w="2940086" h="3384061" extrusionOk="0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7952820" y="2085323"/>
            <a:ext cx="1455131" cy="1461894"/>
          </a:xfrm>
          <a:custGeom>
            <a:avLst/>
            <a:gdLst/>
            <a:ahLst/>
            <a:cxnLst/>
            <a:rect l="l" t="t" r="r" b="b"/>
            <a:pathLst>
              <a:path w="1455131" h="1461894" extrusionOk="0">
                <a:moveTo>
                  <a:pt x="703368" y="0"/>
                </a:moveTo>
                <a:lnTo>
                  <a:pt x="724184" y="0"/>
                </a:lnTo>
                <a:cubicBezTo>
                  <a:pt x="1127875" y="0"/>
                  <a:pt x="1455131" y="327256"/>
                  <a:pt x="1455131" y="730947"/>
                </a:cubicBezTo>
                <a:cubicBezTo>
                  <a:pt x="1455131" y="1134638"/>
                  <a:pt x="1127875" y="1461894"/>
                  <a:pt x="724184" y="1461894"/>
                </a:cubicBezTo>
                <a:lnTo>
                  <a:pt x="119736" y="1461894"/>
                </a:lnTo>
                <a:lnTo>
                  <a:pt x="81299" y="1382104"/>
                </a:lnTo>
                <a:cubicBezTo>
                  <a:pt x="28949" y="1258334"/>
                  <a:pt x="0" y="1122255"/>
                  <a:pt x="0" y="979415"/>
                </a:cubicBezTo>
                <a:cubicBezTo>
                  <a:pt x="0" y="550895"/>
                  <a:pt x="260538" y="183228"/>
                  <a:pt x="631849" y="26176"/>
                </a:cubicBezTo>
                <a:lnTo>
                  <a:pt x="703368" y="0"/>
                </a:lnTo>
                <a:close/>
              </a:path>
            </a:pathLst>
          </a:cu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fr-FR" sz="4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285133" y="2085323"/>
            <a:ext cx="6371055" cy="1461894"/>
          </a:xfrm>
          <a:custGeom>
            <a:avLst/>
            <a:gdLst/>
            <a:ahLst/>
            <a:cxnLst/>
            <a:rect l="l" t="t" r="r" b="b"/>
            <a:pathLst>
              <a:path w="6371055" h="1461894" extrusionOk="0">
                <a:moveTo>
                  <a:pt x="730947" y="0"/>
                </a:moveTo>
                <a:lnTo>
                  <a:pt x="6371055" y="0"/>
                </a:lnTo>
                <a:lnTo>
                  <a:pt x="6299536" y="26176"/>
                </a:lnTo>
                <a:cubicBezTo>
                  <a:pt x="5928225" y="183228"/>
                  <a:pt x="5667687" y="550895"/>
                  <a:pt x="5667687" y="979415"/>
                </a:cubicBezTo>
                <a:cubicBezTo>
                  <a:pt x="5667687" y="1122255"/>
                  <a:pt x="5696636" y="1258334"/>
                  <a:pt x="5748986" y="1382104"/>
                </a:cubicBezTo>
                <a:lnTo>
                  <a:pt x="5787423" y="1461894"/>
                </a:lnTo>
                <a:lnTo>
                  <a:pt x="730947" y="1461894"/>
                </a:lnTo>
                <a:cubicBezTo>
                  <a:pt x="327256" y="1461894"/>
                  <a:pt x="0" y="1134638"/>
                  <a:pt x="0" y="730947"/>
                </a:cubicBezTo>
                <a:cubicBezTo>
                  <a:pt x="0" y="327256"/>
                  <a:pt x="327256" y="0"/>
                  <a:pt x="7309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Déploiement d’un modèle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fr-FR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 le cloud</a:t>
            </a:r>
            <a:endParaRPr sz="3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4137419" y="5148300"/>
            <a:ext cx="4002478" cy="49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fr-FR" sz="2400" b="0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Présentation : Dai TENSAOUT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Badge Tick1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10</a:t>
            </a:fld>
            <a:endParaRPr sz="1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EC7448-CE9C-6288-69F0-AC37F40B13F8}"/>
              </a:ext>
            </a:extLst>
          </p:cNvPr>
          <p:cNvSpPr/>
          <p:nvPr/>
        </p:nvSpPr>
        <p:spPr>
          <a:xfrm>
            <a:off x="312565" y="1427709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(PaaS)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Platform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EB42874-3A18-9BD1-3EE3-776FD451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76" y="946269"/>
            <a:ext cx="74390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BFE0CE-5494-44E9-159F-7D101069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05" y="2872807"/>
            <a:ext cx="1211279" cy="13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24;p2">
            <a:extLst>
              <a:ext uri="{FF2B5EF4-FFF2-40B4-BE49-F238E27FC236}">
                <a16:creationId xmlns:a16="http://schemas.microsoft.com/office/drawing/2014/main" id="{C9AAA143-58C9-78F5-28A5-87C907429E3D}"/>
              </a:ext>
            </a:extLst>
          </p:cNvPr>
          <p:cNvSpPr txBox="1"/>
          <p:nvPr/>
        </p:nvSpPr>
        <p:spPr>
          <a:xfrm>
            <a:off x="-3973751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5;p2">
            <a:extLst>
              <a:ext uri="{FF2B5EF4-FFF2-40B4-BE49-F238E27FC236}">
                <a16:creationId xmlns:a16="http://schemas.microsoft.com/office/drawing/2014/main" id="{03B63FAD-AA19-F144-1096-257D629C4FB0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18" name="Google Shape;126;p2">
            <a:extLst>
              <a:ext uri="{FF2B5EF4-FFF2-40B4-BE49-F238E27FC236}">
                <a16:creationId xmlns:a16="http://schemas.microsoft.com/office/drawing/2014/main" id="{2B69C5B1-A5CE-0857-6785-7FB61A7E29E7}"/>
              </a:ext>
            </a:extLst>
          </p:cNvPr>
          <p:cNvSpPr txBox="1"/>
          <p:nvPr/>
        </p:nvSpPr>
        <p:spPr>
          <a:xfrm>
            <a:off x="1086978" y="541416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8;p2">
            <a:extLst>
              <a:ext uri="{FF2B5EF4-FFF2-40B4-BE49-F238E27FC236}">
                <a16:creationId xmlns:a16="http://schemas.microsoft.com/office/drawing/2014/main" id="{CE662FC9-AAA5-17E9-A0CE-C076F5A829F0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8B1623C5-61CE-2689-9303-D28C13BDD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055" y="4965126"/>
            <a:ext cx="705311" cy="4883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A01B2F-BD91-BF3C-A5C2-D383AD81F052}"/>
              </a:ext>
            </a:extLst>
          </p:cNvPr>
          <p:cNvGrpSpPr/>
          <p:nvPr/>
        </p:nvGrpSpPr>
        <p:grpSpPr>
          <a:xfrm>
            <a:off x="723369" y="5174918"/>
            <a:ext cx="1275766" cy="988977"/>
            <a:chOff x="1187880" y="2757950"/>
            <a:chExt cx="1656850" cy="139493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A13D139-0292-85C0-3048-258B38834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80" y="2757950"/>
              <a:ext cx="1611256" cy="129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A823DD-7F04-6C82-469D-B4519D44238C}"/>
                </a:ext>
              </a:extLst>
            </p:cNvPr>
            <p:cNvSpPr txBox="1"/>
            <p:nvPr/>
          </p:nvSpPr>
          <p:spPr>
            <a:xfrm>
              <a:off x="1203827" y="3762183"/>
              <a:ext cx="1640903" cy="390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spc="300" dirty="0"/>
                <a:t>utilisateur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F558E31-4F02-6079-C246-7A7C1AF6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82" y="5397968"/>
            <a:ext cx="934600" cy="7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83343-FCB9-2C55-F13F-D2059F84EF65}"/>
              </a:ext>
            </a:extLst>
          </p:cNvPr>
          <p:cNvCxnSpPr>
            <a:cxnSpLocks/>
          </p:cNvCxnSpPr>
          <p:nvPr/>
        </p:nvCxnSpPr>
        <p:spPr>
          <a:xfrm>
            <a:off x="2078182" y="5647487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C49D65-9601-4B75-B169-3463EE4010BC}"/>
              </a:ext>
            </a:extLst>
          </p:cNvPr>
          <p:cNvCxnSpPr>
            <a:cxnSpLocks/>
          </p:cNvCxnSpPr>
          <p:nvPr/>
        </p:nvCxnSpPr>
        <p:spPr>
          <a:xfrm flipH="1">
            <a:off x="2078182" y="5901281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1032A5-EA7E-A8EA-D22E-2480DAF4A3F9}"/>
              </a:ext>
            </a:extLst>
          </p:cNvPr>
          <p:cNvSpPr txBox="1"/>
          <p:nvPr/>
        </p:nvSpPr>
        <p:spPr>
          <a:xfrm>
            <a:off x="2244185" y="5407797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photo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BA1E8-2966-79B0-5C76-543E780CB9C3}"/>
              </a:ext>
            </a:extLst>
          </p:cNvPr>
          <p:cNvSpPr txBox="1"/>
          <p:nvPr/>
        </p:nvSpPr>
        <p:spPr>
          <a:xfrm>
            <a:off x="2238709" y="5885306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infos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E51B93-3303-5232-D41D-B50871DD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10" y="2180587"/>
            <a:ext cx="612897" cy="7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A194D7-2049-1836-655E-9D78C7BD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44" y="1899831"/>
            <a:ext cx="433759" cy="3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2A411A-32F9-57BA-07EE-D43E080F2797}"/>
              </a:ext>
            </a:extLst>
          </p:cNvPr>
          <p:cNvCxnSpPr/>
          <p:nvPr/>
        </p:nvCxnSpPr>
        <p:spPr>
          <a:xfrm>
            <a:off x="2346633" y="2610966"/>
            <a:ext cx="2654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23D6C7E8-86D4-429A-1462-7020B880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7" y="2269549"/>
            <a:ext cx="766234" cy="6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8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11</a:t>
            </a:fld>
            <a:endParaRPr sz="1800"/>
          </a:p>
        </p:txBody>
      </p:sp>
      <p:sp>
        <p:nvSpPr>
          <p:cNvPr id="15" name="Google Shape;124;p2">
            <a:extLst>
              <a:ext uri="{FF2B5EF4-FFF2-40B4-BE49-F238E27FC236}">
                <a16:creationId xmlns:a16="http://schemas.microsoft.com/office/drawing/2014/main" id="{C9AAA143-58C9-78F5-28A5-87C907429E3D}"/>
              </a:ext>
            </a:extLst>
          </p:cNvPr>
          <p:cNvSpPr txBox="1"/>
          <p:nvPr/>
        </p:nvSpPr>
        <p:spPr>
          <a:xfrm>
            <a:off x="-3973751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5;p2">
            <a:extLst>
              <a:ext uri="{FF2B5EF4-FFF2-40B4-BE49-F238E27FC236}">
                <a16:creationId xmlns:a16="http://schemas.microsoft.com/office/drawing/2014/main" id="{03B63FAD-AA19-F144-1096-257D629C4FB0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18" name="Google Shape;126;p2">
            <a:extLst>
              <a:ext uri="{FF2B5EF4-FFF2-40B4-BE49-F238E27FC236}">
                <a16:creationId xmlns:a16="http://schemas.microsoft.com/office/drawing/2014/main" id="{2B69C5B1-A5CE-0857-6785-7FB61A7E29E7}"/>
              </a:ext>
            </a:extLst>
          </p:cNvPr>
          <p:cNvSpPr txBox="1"/>
          <p:nvPr/>
        </p:nvSpPr>
        <p:spPr>
          <a:xfrm>
            <a:off x="1086978" y="541416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8;p2">
            <a:extLst>
              <a:ext uri="{FF2B5EF4-FFF2-40B4-BE49-F238E27FC236}">
                <a16:creationId xmlns:a16="http://schemas.microsoft.com/office/drawing/2014/main" id="{CE662FC9-AAA5-17E9-A0CE-C076F5A829F0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E51B93-3303-5232-D41D-B50871DD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34" y="3132220"/>
            <a:ext cx="612897" cy="7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A194D7-2049-1836-655E-9D78C7BD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947" y="3583819"/>
            <a:ext cx="331426" cy="29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3D6C7E8-86D4-429A-1462-7020B880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83" y="3236951"/>
            <a:ext cx="766234" cy="6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4;p3">
            <a:extLst>
              <a:ext uri="{FF2B5EF4-FFF2-40B4-BE49-F238E27FC236}">
                <a16:creationId xmlns:a16="http://schemas.microsoft.com/office/drawing/2014/main" id="{58CDA38C-570B-03A6-D05D-DFFF82C40D17}"/>
              </a:ext>
            </a:extLst>
          </p:cNvPr>
          <p:cNvSpPr txBox="1"/>
          <p:nvPr/>
        </p:nvSpPr>
        <p:spPr>
          <a:xfrm>
            <a:off x="1578594" y="1514926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Identity and Access Management.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D708F6-A059-0348-86EF-06A88CB65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05" y="1572683"/>
            <a:ext cx="1044030" cy="495343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C3E2F08-F280-9584-BA4C-EC430351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64" y="3106880"/>
            <a:ext cx="7905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29AB94-E897-ADFE-9736-997EE122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36" y="3375814"/>
            <a:ext cx="401622" cy="41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5B16A07-6EE5-89C9-06E3-4D608D5C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58" y="3090697"/>
            <a:ext cx="348607" cy="4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C38BE4-A215-BD2E-361C-EF61812B0DA5}"/>
              </a:ext>
            </a:extLst>
          </p:cNvPr>
          <p:cNvSpPr/>
          <p:nvPr/>
        </p:nvSpPr>
        <p:spPr>
          <a:xfrm>
            <a:off x="1857525" y="2317173"/>
            <a:ext cx="8512602" cy="247193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1DB5E7-B9DC-7F8C-502B-9A1D038E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30" y="3090697"/>
            <a:ext cx="1089050" cy="10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AA0872-7AFB-FBD8-7C9B-00F02798597F}"/>
              </a:ext>
            </a:extLst>
          </p:cNvPr>
          <p:cNvSpPr txBox="1"/>
          <p:nvPr/>
        </p:nvSpPr>
        <p:spPr>
          <a:xfrm>
            <a:off x="3547786" y="4124457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/>
              <a:t>Qui 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B3411F-340B-C77E-9B25-15AABC1234DC}"/>
              </a:ext>
            </a:extLst>
          </p:cNvPr>
          <p:cNvSpPr txBox="1"/>
          <p:nvPr/>
        </p:nvSpPr>
        <p:spPr>
          <a:xfrm>
            <a:off x="5834519" y="4029261"/>
            <a:ext cx="12371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/>
              <a:t>Peut accéder ?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1EC05-0205-FA11-9E83-CB386A103C1A}"/>
              </a:ext>
            </a:extLst>
          </p:cNvPr>
          <p:cNvSpPr txBox="1"/>
          <p:nvPr/>
        </p:nvSpPr>
        <p:spPr>
          <a:xfrm>
            <a:off x="8764311" y="4112792"/>
            <a:ext cx="12371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/>
              <a:t>À quoi ?  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29197A2-6E16-55A1-907E-90427CFB6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4474" y="5327614"/>
            <a:ext cx="8199831" cy="1089754"/>
          </a:xfrm>
          <a:prstGeom prst="rect">
            <a:avLst/>
          </a:prstGeom>
        </p:spPr>
      </p:pic>
      <p:pic>
        <p:nvPicPr>
          <p:cNvPr id="2" name="Google Shape;140;p3" descr="Badge Tick1 with solid fill">
            <a:extLst>
              <a:ext uri="{FF2B5EF4-FFF2-40B4-BE49-F238E27FC236}">
                <a16:creationId xmlns:a16="http://schemas.microsoft.com/office/drawing/2014/main" id="{6E6FDF0E-5088-C91A-7C58-3C82A8898222}"/>
              </a:ext>
            </a:extLst>
          </p:cNvPr>
          <p:cNvPicPr preferRelativeResize="0"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96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12</a:t>
            </a:fld>
            <a:endParaRPr sz="1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EC7448-CE9C-6288-69F0-AC37F40B13F8}"/>
              </a:ext>
            </a:extLst>
          </p:cNvPr>
          <p:cNvSpPr/>
          <p:nvPr/>
        </p:nvSpPr>
        <p:spPr>
          <a:xfrm>
            <a:off x="312565" y="1427709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(PaaS)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Platform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EB42874-3A18-9BD1-3EE3-776FD451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76" y="946269"/>
            <a:ext cx="74390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BFE0CE-5494-44E9-159F-7D101069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05" y="2872807"/>
            <a:ext cx="1211279" cy="13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24;p2">
            <a:extLst>
              <a:ext uri="{FF2B5EF4-FFF2-40B4-BE49-F238E27FC236}">
                <a16:creationId xmlns:a16="http://schemas.microsoft.com/office/drawing/2014/main" id="{C9AAA143-58C9-78F5-28A5-87C907429E3D}"/>
              </a:ext>
            </a:extLst>
          </p:cNvPr>
          <p:cNvSpPr txBox="1"/>
          <p:nvPr/>
        </p:nvSpPr>
        <p:spPr>
          <a:xfrm>
            <a:off x="-3973751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5;p2">
            <a:extLst>
              <a:ext uri="{FF2B5EF4-FFF2-40B4-BE49-F238E27FC236}">
                <a16:creationId xmlns:a16="http://schemas.microsoft.com/office/drawing/2014/main" id="{03B63FAD-AA19-F144-1096-257D629C4FB0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18" name="Google Shape;126;p2">
            <a:extLst>
              <a:ext uri="{FF2B5EF4-FFF2-40B4-BE49-F238E27FC236}">
                <a16:creationId xmlns:a16="http://schemas.microsoft.com/office/drawing/2014/main" id="{2B69C5B1-A5CE-0857-6785-7FB61A7E29E7}"/>
              </a:ext>
            </a:extLst>
          </p:cNvPr>
          <p:cNvSpPr txBox="1"/>
          <p:nvPr/>
        </p:nvSpPr>
        <p:spPr>
          <a:xfrm>
            <a:off x="1086978" y="541416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8;p2">
            <a:extLst>
              <a:ext uri="{FF2B5EF4-FFF2-40B4-BE49-F238E27FC236}">
                <a16:creationId xmlns:a16="http://schemas.microsoft.com/office/drawing/2014/main" id="{CE662FC9-AAA5-17E9-A0CE-C076F5A829F0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8B1623C5-61CE-2689-9303-D28C13BDD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055" y="4965126"/>
            <a:ext cx="705311" cy="4883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A01B2F-BD91-BF3C-A5C2-D383AD81F052}"/>
              </a:ext>
            </a:extLst>
          </p:cNvPr>
          <p:cNvGrpSpPr/>
          <p:nvPr/>
        </p:nvGrpSpPr>
        <p:grpSpPr>
          <a:xfrm>
            <a:off x="723369" y="5174918"/>
            <a:ext cx="1275766" cy="988977"/>
            <a:chOff x="1187880" y="2757950"/>
            <a:chExt cx="1656850" cy="139493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A13D139-0292-85C0-3048-258B38834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80" y="2757950"/>
              <a:ext cx="1611256" cy="129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A823DD-7F04-6C82-469D-B4519D44238C}"/>
                </a:ext>
              </a:extLst>
            </p:cNvPr>
            <p:cNvSpPr txBox="1"/>
            <p:nvPr/>
          </p:nvSpPr>
          <p:spPr>
            <a:xfrm>
              <a:off x="1203827" y="3762183"/>
              <a:ext cx="1640903" cy="390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spc="300" dirty="0"/>
                <a:t>utilisateur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F558E31-4F02-6079-C246-7A7C1AF6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82" y="5397968"/>
            <a:ext cx="934600" cy="7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83343-FCB9-2C55-F13F-D2059F84EF65}"/>
              </a:ext>
            </a:extLst>
          </p:cNvPr>
          <p:cNvCxnSpPr>
            <a:cxnSpLocks/>
          </p:cNvCxnSpPr>
          <p:nvPr/>
        </p:nvCxnSpPr>
        <p:spPr>
          <a:xfrm>
            <a:off x="2078182" y="5647487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C49D65-9601-4B75-B169-3463EE4010BC}"/>
              </a:ext>
            </a:extLst>
          </p:cNvPr>
          <p:cNvCxnSpPr>
            <a:cxnSpLocks/>
          </p:cNvCxnSpPr>
          <p:nvPr/>
        </p:nvCxnSpPr>
        <p:spPr>
          <a:xfrm flipH="1">
            <a:off x="2078182" y="5901281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1032A5-EA7E-A8EA-D22E-2480DAF4A3F9}"/>
              </a:ext>
            </a:extLst>
          </p:cNvPr>
          <p:cNvSpPr txBox="1"/>
          <p:nvPr/>
        </p:nvSpPr>
        <p:spPr>
          <a:xfrm>
            <a:off x="2244185" y="5407797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photo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BA1E8-2966-79B0-5C76-543E780CB9C3}"/>
              </a:ext>
            </a:extLst>
          </p:cNvPr>
          <p:cNvSpPr txBox="1"/>
          <p:nvPr/>
        </p:nvSpPr>
        <p:spPr>
          <a:xfrm>
            <a:off x="2238709" y="5885306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infos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E51B93-3303-5232-D41D-B50871DD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10" y="2180587"/>
            <a:ext cx="612897" cy="7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A194D7-2049-1836-655E-9D78C7BD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44" y="1899831"/>
            <a:ext cx="433759" cy="3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2A411A-32F9-57BA-07EE-D43E080F2797}"/>
              </a:ext>
            </a:extLst>
          </p:cNvPr>
          <p:cNvCxnSpPr/>
          <p:nvPr/>
        </p:nvCxnSpPr>
        <p:spPr>
          <a:xfrm>
            <a:off x="2346633" y="2610966"/>
            <a:ext cx="2654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23D6C7E8-86D4-429A-1462-7020B880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7" y="2269549"/>
            <a:ext cx="766234" cy="6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40;p3" descr="Badge Tick1 with solid fill">
            <a:extLst>
              <a:ext uri="{FF2B5EF4-FFF2-40B4-BE49-F238E27FC236}">
                <a16:creationId xmlns:a16="http://schemas.microsoft.com/office/drawing/2014/main" id="{F5C82D36-7295-C3AA-D092-4318BB9D65CC}"/>
              </a:ext>
            </a:extLst>
          </p:cNvPr>
          <p:cNvPicPr preferRelativeResize="0"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02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13</a:t>
            </a:fld>
            <a:endParaRPr sz="180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918756EB-4CDF-29F5-86C0-453D9E0A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2" y="1242494"/>
            <a:ext cx="958786" cy="10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4;p2">
            <a:extLst>
              <a:ext uri="{FF2B5EF4-FFF2-40B4-BE49-F238E27FC236}">
                <a16:creationId xmlns:a16="http://schemas.microsoft.com/office/drawing/2014/main" id="{538A2FC7-B107-40B7-5F42-10F6E7F34BEB}"/>
              </a:ext>
            </a:extLst>
          </p:cNvPr>
          <p:cNvSpPr txBox="1"/>
          <p:nvPr/>
        </p:nvSpPr>
        <p:spPr>
          <a:xfrm>
            <a:off x="1091295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5;p2">
            <a:extLst>
              <a:ext uri="{FF2B5EF4-FFF2-40B4-BE49-F238E27FC236}">
                <a16:creationId xmlns:a16="http://schemas.microsoft.com/office/drawing/2014/main" id="{3E85D86D-D17D-C893-545D-753B4946C7AA}"/>
              </a:ext>
            </a:extLst>
          </p:cNvPr>
          <p:cNvSpPr txBox="1"/>
          <p:nvPr/>
        </p:nvSpPr>
        <p:spPr>
          <a:xfrm>
            <a:off x="-3974114" y="3334630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16" name="Google Shape;128;p2">
            <a:extLst>
              <a:ext uri="{FF2B5EF4-FFF2-40B4-BE49-F238E27FC236}">
                <a16:creationId xmlns:a16="http://schemas.microsoft.com/office/drawing/2014/main" id="{44360553-AEAD-FBDD-4103-33C3B7CF229E}"/>
              </a:ext>
            </a:extLst>
          </p:cNvPr>
          <p:cNvSpPr txBox="1"/>
          <p:nvPr/>
        </p:nvSpPr>
        <p:spPr>
          <a:xfrm>
            <a:off x="-3975552" y="282873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61788-EBB8-E9DF-389B-7F0DF1CF6299}"/>
              </a:ext>
            </a:extLst>
          </p:cNvPr>
          <p:cNvSpPr txBox="1"/>
          <p:nvPr/>
        </p:nvSpPr>
        <p:spPr>
          <a:xfrm>
            <a:off x="218270" y="2211393"/>
            <a:ext cx="1243870" cy="2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EMR Master</a:t>
            </a: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D68BF257-739D-B65C-AB2E-C14AB3DD817B}"/>
              </a:ext>
            </a:extLst>
          </p:cNvPr>
          <p:cNvSpPr txBox="1"/>
          <p:nvPr/>
        </p:nvSpPr>
        <p:spPr>
          <a:xfrm>
            <a:off x="1578594" y="1514926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Un service géré.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043F5883-131B-4139-4568-3BC6C5947D9F}"/>
              </a:ext>
            </a:extLst>
          </p:cNvPr>
          <p:cNvSpPr/>
          <p:nvPr/>
        </p:nvSpPr>
        <p:spPr>
          <a:xfrm>
            <a:off x="4170589" y="1322566"/>
            <a:ext cx="2546369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Facilite l’exécution d’analyses de données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2">
            <a:extLst>
              <a:ext uri="{FF2B5EF4-FFF2-40B4-BE49-F238E27FC236}">
                <a16:creationId xmlns:a16="http://schemas.microsoft.com/office/drawing/2014/main" id="{35BB3EBD-7986-D472-1582-BDF6B842E45B}"/>
              </a:ext>
            </a:extLst>
          </p:cNvPr>
          <p:cNvSpPr/>
          <p:nvPr/>
        </p:nvSpPr>
        <p:spPr>
          <a:xfrm>
            <a:off x="6895885" y="1325129"/>
            <a:ext cx="3098420" cy="73229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Choisir un nombre de cluster de tailles différentes.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2">
            <a:extLst>
              <a:ext uri="{FF2B5EF4-FFF2-40B4-BE49-F238E27FC236}">
                <a16:creationId xmlns:a16="http://schemas.microsoft.com/office/drawing/2014/main" id="{1F687801-8BAC-ADB6-FD9B-4CE92F55D2E7}"/>
              </a:ext>
            </a:extLst>
          </p:cNvPr>
          <p:cNvSpPr/>
          <p:nvPr/>
        </p:nvSpPr>
        <p:spPr>
          <a:xfrm>
            <a:off x="4170587" y="2261255"/>
            <a:ext cx="5823718" cy="68335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Installation et configuration automatique de Framework open source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1FF8D0-9CB9-B3A9-BC40-AC53B646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35" y="3201440"/>
            <a:ext cx="492729" cy="56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4;p2">
            <a:extLst>
              <a:ext uri="{FF2B5EF4-FFF2-40B4-BE49-F238E27FC236}">
                <a16:creationId xmlns:a16="http://schemas.microsoft.com/office/drawing/2014/main" id="{7D818D7F-AF14-30D9-88D2-A87893164AB7}"/>
              </a:ext>
            </a:extLst>
          </p:cNvPr>
          <p:cNvSpPr/>
          <p:nvPr/>
        </p:nvSpPr>
        <p:spPr>
          <a:xfrm>
            <a:off x="5481923" y="3146366"/>
            <a:ext cx="2664550" cy="68335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Contrôler la configuration des clusters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C5BA29-049A-1A2E-030D-BF36716A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11" y="4522436"/>
            <a:ext cx="967705" cy="9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56C23C-3EF3-0622-CEA7-53D4F2407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2" y="4517866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BB9B87C-6B1A-27BA-A035-19F230CE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616" y="5490141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B7D8D31-C90C-FFBD-A266-84D40F75C165}"/>
              </a:ext>
            </a:extLst>
          </p:cNvPr>
          <p:cNvCxnSpPr>
            <a:endCxn id="1034" idx="3"/>
          </p:cNvCxnSpPr>
          <p:nvPr/>
        </p:nvCxnSpPr>
        <p:spPr>
          <a:xfrm rot="5400000">
            <a:off x="5861905" y="5335224"/>
            <a:ext cx="821991" cy="16411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64962C-7F42-6576-A560-258E6439EE43}"/>
              </a:ext>
            </a:extLst>
          </p:cNvPr>
          <p:cNvSpPr txBox="1"/>
          <p:nvPr/>
        </p:nvSpPr>
        <p:spPr>
          <a:xfrm>
            <a:off x="5184648" y="6017600"/>
            <a:ext cx="13938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Bootstrap.sh</a:t>
            </a:r>
          </a:p>
          <a:p>
            <a:r>
              <a:rPr lang="fr-FR" sz="1100" b="1" spc="300" dirty="0">
                <a:latin typeface="Abadi Extra Light" panose="020F0502020204030204" pitchFamily="34" charset="0"/>
              </a:rPr>
              <a:t>Config.json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7EB543-DFC1-F50D-EA92-CA6BDBBD053A}"/>
              </a:ext>
            </a:extLst>
          </p:cNvPr>
          <p:cNvCxnSpPr/>
          <p:nvPr/>
        </p:nvCxnSpPr>
        <p:spPr>
          <a:xfrm>
            <a:off x="3180640" y="4989353"/>
            <a:ext cx="20040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51307B-E6D5-9F1B-B832-7E6E101A9CF2}"/>
              </a:ext>
            </a:extLst>
          </p:cNvPr>
          <p:cNvCxnSpPr>
            <a:cxnSpLocks/>
          </p:cNvCxnSpPr>
          <p:nvPr/>
        </p:nvCxnSpPr>
        <p:spPr>
          <a:xfrm>
            <a:off x="6578468" y="5006287"/>
            <a:ext cx="26600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2A8F61C-42C3-9CFF-89E7-CCC2AAAC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855" y="5041141"/>
            <a:ext cx="428669" cy="42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E68FC34-9036-2A52-DD98-297DD3D5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966" y="5032172"/>
            <a:ext cx="484139" cy="45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C1ADAC-479F-0AF3-B0FE-25C84A2A47D3}"/>
              </a:ext>
            </a:extLst>
          </p:cNvPr>
          <p:cNvSpPr txBox="1"/>
          <p:nvPr/>
        </p:nvSpPr>
        <p:spPr>
          <a:xfrm>
            <a:off x="2975926" y="4444658"/>
            <a:ext cx="2664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Choisir une configuration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F487E1-3278-A397-CFD6-3B3F5FE967F8}"/>
              </a:ext>
            </a:extLst>
          </p:cNvPr>
          <p:cNvSpPr txBox="1"/>
          <p:nvPr/>
        </p:nvSpPr>
        <p:spPr>
          <a:xfrm>
            <a:off x="6629761" y="4378451"/>
            <a:ext cx="2664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Exécution de code / app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EFC7C47-D358-C760-8A10-0976DE1D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115" y="4664144"/>
            <a:ext cx="559131" cy="6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40;p3" descr="Blockchain with solid fill">
            <a:extLst>
              <a:ext uri="{FF2B5EF4-FFF2-40B4-BE49-F238E27FC236}">
                <a16:creationId xmlns:a16="http://schemas.microsoft.com/office/drawing/2014/main" id="{D600C0DF-9098-02D4-2FC1-D98048E1165F}"/>
              </a:ext>
            </a:extLst>
          </p:cNvPr>
          <p:cNvPicPr preferRelativeResize="0"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4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14</a:t>
            </a:fld>
            <a:endParaRPr sz="1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EC7448-CE9C-6288-69F0-AC37F40B13F8}"/>
              </a:ext>
            </a:extLst>
          </p:cNvPr>
          <p:cNvSpPr/>
          <p:nvPr/>
        </p:nvSpPr>
        <p:spPr>
          <a:xfrm>
            <a:off x="312565" y="1427709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(PaaS)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Platform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EB42874-3A18-9BD1-3EE3-776FD451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76" y="946269"/>
            <a:ext cx="74390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BFE0CE-5494-44E9-159F-7D101069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05" y="2872807"/>
            <a:ext cx="1211279" cy="13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96776D-4328-C37D-9CAD-28A4F7D6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01" y="3029070"/>
            <a:ext cx="1097741" cy="11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4;p2">
            <a:extLst>
              <a:ext uri="{FF2B5EF4-FFF2-40B4-BE49-F238E27FC236}">
                <a16:creationId xmlns:a16="http://schemas.microsoft.com/office/drawing/2014/main" id="{085B3114-462D-7BAF-4852-654423B1C702}"/>
              </a:ext>
            </a:extLst>
          </p:cNvPr>
          <p:cNvSpPr txBox="1"/>
          <p:nvPr/>
        </p:nvSpPr>
        <p:spPr>
          <a:xfrm>
            <a:off x="1091295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8F2B4210-D10D-92A1-48DA-DCB01674D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055" y="4965126"/>
            <a:ext cx="705311" cy="4883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EC2379-D199-0271-4903-391DC3FEA709}"/>
              </a:ext>
            </a:extLst>
          </p:cNvPr>
          <p:cNvGrpSpPr/>
          <p:nvPr/>
        </p:nvGrpSpPr>
        <p:grpSpPr>
          <a:xfrm>
            <a:off x="723369" y="5174918"/>
            <a:ext cx="1275766" cy="988977"/>
            <a:chOff x="1187880" y="2757950"/>
            <a:chExt cx="1656850" cy="13949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70EA28C-2208-613D-6EDC-3BA26C273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80" y="2757950"/>
              <a:ext cx="1611256" cy="129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85882A-9FBD-1FBD-2425-2D604D24D8C7}"/>
                </a:ext>
              </a:extLst>
            </p:cNvPr>
            <p:cNvSpPr txBox="1"/>
            <p:nvPr/>
          </p:nvSpPr>
          <p:spPr>
            <a:xfrm>
              <a:off x="1203827" y="3762183"/>
              <a:ext cx="1640903" cy="390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spc="300" dirty="0"/>
                <a:t>utilisateur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137831A-A269-EA44-BAF6-A2875935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82" y="5397968"/>
            <a:ext cx="934600" cy="7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D911B0-1DE6-5E85-8018-67FC1F07E439}"/>
              </a:ext>
            </a:extLst>
          </p:cNvPr>
          <p:cNvCxnSpPr>
            <a:cxnSpLocks/>
          </p:cNvCxnSpPr>
          <p:nvPr/>
        </p:nvCxnSpPr>
        <p:spPr>
          <a:xfrm>
            <a:off x="2078182" y="5647487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28AAFA-25E8-2671-13D7-4CCE61C60396}"/>
              </a:ext>
            </a:extLst>
          </p:cNvPr>
          <p:cNvCxnSpPr>
            <a:cxnSpLocks/>
          </p:cNvCxnSpPr>
          <p:nvPr/>
        </p:nvCxnSpPr>
        <p:spPr>
          <a:xfrm flipH="1">
            <a:off x="2078182" y="5901281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967331-0A42-1AC6-9D9B-DF252308455F}"/>
              </a:ext>
            </a:extLst>
          </p:cNvPr>
          <p:cNvSpPr txBox="1"/>
          <p:nvPr/>
        </p:nvSpPr>
        <p:spPr>
          <a:xfrm>
            <a:off x="2244185" y="5407797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photo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5BD9E-18CB-B159-E5B1-F2736EC567CB}"/>
              </a:ext>
            </a:extLst>
          </p:cNvPr>
          <p:cNvSpPr txBox="1"/>
          <p:nvPr/>
        </p:nvSpPr>
        <p:spPr>
          <a:xfrm>
            <a:off x="2238709" y="5885306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infos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72090E1-2766-1779-1021-CA85BE81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10" y="2180587"/>
            <a:ext cx="612897" cy="7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A7D84E9-C3E9-A07F-94C6-71B93553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44" y="1899831"/>
            <a:ext cx="433759" cy="3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2CCA2F-EFC6-26B0-FA87-E5F910B17AB2}"/>
              </a:ext>
            </a:extLst>
          </p:cNvPr>
          <p:cNvCxnSpPr/>
          <p:nvPr/>
        </p:nvCxnSpPr>
        <p:spPr>
          <a:xfrm>
            <a:off x="2346633" y="2610966"/>
            <a:ext cx="2654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82A5EFDD-DE71-8104-BC0F-39468387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7" y="2269549"/>
            <a:ext cx="766234" cy="6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140;p3" descr="Blockchain with solid fill">
            <a:extLst>
              <a:ext uri="{FF2B5EF4-FFF2-40B4-BE49-F238E27FC236}">
                <a16:creationId xmlns:a16="http://schemas.microsoft.com/office/drawing/2014/main" id="{047F01E5-E5CC-DB1D-F28A-BC4E2C31856D}"/>
              </a:ext>
            </a:extLst>
          </p:cNvPr>
          <p:cNvPicPr preferRelativeResize="0"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13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15</a:t>
            </a:fld>
            <a:endParaRPr sz="18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96776D-4328-C37D-9CAD-28A4F7D6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2" y="1192682"/>
            <a:ext cx="1097741" cy="11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4;p2">
            <a:extLst>
              <a:ext uri="{FF2B5EF4-FFF2-40B4-BE49-F238E27FC236}">
                <a16:creationId xmlns:a16="http://schemas.microsoft.com/office/drawing/2014/main" id="{83DFA8A0-5C52-FBE7-F926-F458F5BDAE0D}"/>
              </a:ext>
            </a:extLst>
          </p:cNvPr>
          <p:cNvSpPr txBox="1"/>
          <p:nvPr/>
        </p:nvSpPr>
        <p:spPr>
          <a:xfrm>
            <a:off x="1091295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0F5A5F10-A41B-7930-6E8A-8E88D08DD42B}"/>
              </a:ext>
            </a:extLst>
          </p:cNvPr>
          <p:cNvSpPr txBox="1"/>
          <p:nvPr/>
        </p:nvSpPr>
        <p:spPr>
          <a:xfrm>
            <a:off x="1578594" y="1514926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S3 Simple Storage Service.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4;p2">
            <a:extLst>
              <a:ext uri="{FF2B5EF4-FFF2-40B4-BE49-F238E27FC236}">
                <a16:creationId xmlns:a16="http://schemas.microsoft.com/office/drawing/2014/main" id="{02417400-E689-07F1-3FC2-2CE29F9C27E6}"/>
              </a:ext>
            </a:extLst>
          </p:cNvPr>
          <p:cNvSpPr/>
          <p:nvPr/>
        </p:nvSpPr>
        <p:spPr>
          <a:xfrm>
            <a:off x="5472110" y="1224958"/>
            <a:ext cx="2546369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Espace disque illimité, et rapidité d’accès.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6F36EF5A-4FA2-A02C-589B-58514CB489FD}"/>
              </a:ext>
            </a:extLst>
          </p:cNvPr>
          <p:cNvSpPr/>
          <p:nvPr/>
        </p:nvSpPr>
        <p:spPr>
          <a:xfrm>
            <a:off x="8274192" y="1193785"/>
            <a:ext cx="2743200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Indépendant des autres serveurs EC2 par exemple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2">
            <a:extLst>
              <a:ext uri="{FF2B5EF4-FFF2-40B4-BE49-F238E27FC236}">
                <a16:creationId xmlns:a16="http://schemas.microsoft.com/office/drawing/2014/main" id="{1AAD33D2-EC5C-C3F6-EF46-F65F19021BEE}"/>
              </a:ext>
            </a:extLst>
          </p:cNvPr>
          <p:cNvSpPr/>
          <p:nvPr/>
        </p:nvSpPr>
        <p:spPr>
          <a:xfrm>
            <a:off x="6745294" y="2129870"/>
            <a:ext cx="2546369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Espace disque illimité, et rapidité d’accès.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A4FA-90CA-0196-96C6-058C430D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5" y="3320092"/>
            <a:ext cx="10813717" cy="708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EBFF9-40D6-A74F-C185-0869CA135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33" y="4593356"/>
            <a:ext cx="10836579" cy="1310754"/>
          </a:xfrm>
          <a:prstGeom prst="rect">
            <a:avLst/>
          </a:prstGeom>
        </p:spPr>
      </p:pic>
      <p:pic>
        <p:nvPicPr>
          <p:cNvPr id="7" name="Google Shape;140;p3" descr="Blockchain with solid fill">
            <a:extLst>
              <a:ext uri="{FF2B5EF4-FFF2-40B4-BE49-F238E27FC236}">
                <a16:creationId xmlns:a16="http://schemas.microsoft.com/office/drawing/2014/main" id="{D2CA654B-33E4-4D73-F4EC-B4E52E646078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91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16</a:t>
            </a:fld>
            <a:endParaRPr sz="1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EC7448-CE9C-6288-69F0-AC37F40B13F8}"/>
              </a:ext>
            </a:extLst>
          </p:cNvPr>
          <p:cNvSpPr/>
          <p:nvPr/>
        </p:nvSpPr>
        <p:spPr>
          <a:xfrm>
            <a:off x="312565" y="1427709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(PaaS)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Platform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EB42874-3A18-9BD1-3EE3-776FD451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76" y="946269"/>
            <a:ext cx="74390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BFE0CE-5494-44E9-159F-7D101069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05" y="2872807"/>
            <a:ext cx="1211279" cy="13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96776D-4328-C37D-9CAD-28A4F7D6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01" y="3029070"/>
            <a:ext cx="1097741" cy="11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7E236D3-7D31-8E3F-0AC9-5F8EAA4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98" y="1631773"/>
            <a:ext cx="927389" cy="107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4;p2">
            <a:extLst>
              <a:ext uri="{FF2B5EF4-FFF2-40B4-BE49-F238E27FC236}">
                <a16:creationId xmlns:a16="http://schemas.microsoft.com/office/drawing/2014/main" id="{D868AAED-D34B-70D3-810D-CBA4AB78BF32}"/>
              </a:ext>
            </a:extLst>
          </p:cNvPr>
          <p:cNvSpPr txBox="1"/>
          <p:nvPr/>
        </p:nvSpPr>
        <p:spPr>
          <a:xfrm>
            <a:off x="1091295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AF88EED3-3AB3-3166-0CA4-81FD71795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055" y="4965126"/>
            <a:ext cx="705311" cy="4883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97318E-D36F-C4BF-A6BC-35109422A510}"/>
              </a:ext>
            </a:extLst>
          </p:cNvPr>
          <p:cNvGrpSpPr/>
          <p:nvPr/>
        </p:nvGrpSpPr>
        <p:grpSpPr>
          <a:xfrm>
            <a:off x="723369" y="5174918"/>
            <a:ext cx="1275766" cy="988977"/>
            <a:chOff x="1187880" y="2757950"/>
            <a:chExt cx="1656850" cy="13949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23CD0EA-133C-7768-12D7-40E82C8CD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80" y="2757950"/>
              <a:ext cx="1611256" cy="129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3FCB06-F50D-5D1C-EBA2-D096285AC8B5}"/>
                </a:ext>
              </a:extLst>
            </p:cNvPr>
            <p:cNvSpPr txBox="1"/>
            <p:nvPr/>
          </p:nvSpPr>
          <p:spPr>
            <a:xfrm>
              <a:off x="1203827" y="3762183"/>
              <a:ext cx="1640903" cy="390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spc="300" dirty="0"/>
                <a:t>utilisateur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EC3CD1-6116-B3BB-931D-227949A2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82" y="5397968"/>
            <a:ext cx="934600" cy="7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B475AC-D4B4-95FC-2CD6-4FF109EC7396}"/>
              </a:ext>
            </a:extLst>
          </p:cNvPr>
          <p:cNvCxnSpPr>
            <a:cxnSpLocks/>
          </p:cNvCxnSpPr>
          <p:nvPr/>
        </p:nvCxnSpPr>
        <p:spPr>
          <a:xfrm>
            <a:off x="2078182" y="5647487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FBCCB7-6EFC-C4CA-BAF0-BE62566205D0}"/>
              </a:ext>
            </a:extLst>
          </p:cNvPr>
          <p:cNvCxnSpPr>
            <a:cxnSpLocks/>
          </p:cNvCxnSpPr>
          <p:nvPr/>
        </p:nvCxnSpPr>
        <p:spPr>
          <a:xfrm flipH="1">
            <a:off x="2078182" y="5901281"/>
            <a:ext cx="840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3AC532-AE79-C903-9004-984D07B912B0}"/>
              </a:ext>
            </a:extLst>
          </p:cNvPr>
          <p:cNvSpPr txBox="1"/>
          <p:nvPr/>
        </p:nvSpPr>
        <p:spPr>
          <a:xfrm>
            <a:off x="2244185" y="5407797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photo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7C11A-3AD3-4C0B-DC14-2F94408077DE}"/>
              </a:ext>
            </a:extLst>
          </p:cNvPr>
          <p:cNvSpPr txBox="1"/>
          <p:nvPr/>
        </p:nvSpPr>
        <p:spPr>
          <a:xfrm>
            <a:off x="2238709" y="5885306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infos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D9E5BB-90A9-54D5-CB8D-82D73DEA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10" y="2180587"/>
            <a:ext cx="612897" cy="7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F218C9F-BF71-A8BF-FDB8-6A1FFD7D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44" y="1899831"/>
            <a:ext cx="433759" cy="3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FFE321-B16E-C81F-BFDD-D8FF48946501}"/>
              </a:ext>
            </a:extLst>
          </p:cNvPr>
          <p:cNvCxnSpPr/>
          <p:nvPr/>
        </p:nvCxnSpPr>
        <p:spPr>
          <a:xfrm>
            <a:off x="2346633" y="2610966"/>
            <a:ext cx="2654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C61D0A2C-D1BB-4C30-AFE1-3C87A8FC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7" y="2269549"/>
            <a:ext cx="766234" cy="6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140;p3" descr="Blockchain with solid fill">
            <a:extLst>
              <a:ext uri="{FF2B5EF4-FFF2-40B4-BE49-F238E27FC236}">
                <a16:creationId xmlns:a16="http://schemas.microsoft.com/office/drawing/2014/main" id="{27716FDA-5622-BCF2-48CA-FA9090DE1C4A}"/>
              </a:ext>
            </a:extLst>
          </p:cNvPr>
          <p:cNvPicPr preferRelativeResize="0"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022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17</a:t>
            </a:fld>
            <a:endParaRPr sz="18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E236D3-7D31-8E3F-0AC9-5F8EAA4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2" y="1192682"/>
            <a:ext cx="927389" cy="107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4;p2">
            <a:extLst>
              <a:ext uri="{FF2B5EF4-FFF2-40B4-BE49-F238E27FC236}">
                <a16:creationId xmlns:a16="http://schemas.microsoft.com/office/drawing/2014/main" id="{CF7435C1-AD61-3BA1-EDA0-00C083E97CFA}"/>
              </a:ext>
            </a:extLst>
          </p:cNvPr>
          <p:cNvSpPr txBox="1"/>
          <p:nvPr/>
        </p:nvSpPr>
        <p:spPr>
          <a:xfrm>
            <a:off x="1091295" y="51756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5;p2">
            <a:extLst>
              <a:ext uri="{FF2B5EF4-FFF2-40B4-BE49-F238E27FC236}">
                <a16:creationId xmlns:a16="http://schemas.microsoft.com/office/drawing/2014/main" id="{3EA4D2CC-0AEE-9B54-B154-04A654B7F5AF}"/>
              </a:ext>
            </a:extLst>
          </p:cNvPr>
          <p:cNvSpPr txBox="1"/>
          <p:nvPr/>
        </p:nvSpPr>
        <p:spPr>
          <a:xfrm>
            <a:off x="-3974114" y="3972554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4" name="Google Shape;128;p2">
            <a:extLst>
              <a:ext uri="{FF2B5EF4-FFF2-40B4-BE49-F238E27FC236}">
                <a16:creationId xmlns:a16="http://schemas.microsoft.com/office/drawing/2014/main" id="{41E9CE4A-762F-C312-7B71-A6BD455853B3}"/>
              </a:ext>
            </a:extLst>
          </p:cNvPr>
          <p:cNvSpPr txBox="1"/>
          <p:nvPr/>
        </p:nvSpPr>
        <p:spPr>
          <a:xfrm>
            <a:off x="-3975552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4;p3">
            <a:extLst>
              <a:ext uri="{FF2B5EF4-FFF2-40B4-BE49-F238E27FC236}">
                <a16:creationId xmlns:a16="http://schemas.microsoft.com/office/drawing/2014/main" id="{424361E6-F3ED-EEAE-D976-03000FEA916E}"/>
              </a:ext>
            </a:extLst>
          </p:cNvPr>
          <p:cNvSpPr txBox="1"/>
          <p:nvPr/>
        </p:nvSpPr>
        <p:spPr>
          <a:xfrm>
            <a:off x="1578594" y="1514926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Instances EC2.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2">
            <a:extLst>
              <a:ext uri="{FF2B5EF4-FFF2-40B4-BE49-F238E27FC236}">
                <a16:creationId xmlns:a16="http://schemas.microsoft.com/office/drawing/2014/main" id="{FB547E35-F2DB-35FB-4418-1FBA43CBCB59}"/>
              </a:ext>
            </a:extLst>
          </p:cNvPr>
          <p:cNvSpPr/>
          <p:nvPr/>
        </p:nvSpPr>
        <p:spPr>
          <a:xfrm>
            <a:off x="4170589" y="1322566"/>
            <a:ext cx="2546369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Elastic Compute Cloud, plateforme de calcul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2">
            <a:extLst>
              <a:ext uri="{FF2B5EF4-FFF2-40B4-BE49-F238E27FC236}">
                <a16:creationId xmlns:a16="http://schemas.microsoft.com/office/drawing/2014/main" id="{ADB62810-21BC-76C2-7C10-939BB4299439}"/>
              </a:ext>
            </a:extLst>
          </p:cNvPr>
          <p:cNvSpPr/>
          <p:nvPr/>
        </p:nvSpPr>
        <p:spPr>
          <a:xfrm>
            <a:off x="7196541" y="1322566"/>
            <a:ext cx="2695604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Plus de 600 instances, différentes performances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2">
            <a:extLst>
              <a:ext uri="{FF2B5EF4-FFF2-40B4-BE49-F238E27FC236}">
                <a16:creationId xmlns:a16="http://schemas.microsoft.com/office/drawing/2014/main" id="{867B02AD-31F9-CFA0-BE1E-BA9F0467A45B}"/>
              </a:ext>
            </a:extLst>
          </p:cNvPr>
          <p:cNvSpPr/>
          <p:nvPr/>
        </p:nvSpPr>
        <p:spPr>
          <a:xfrm>
            <a:off x="4185051" y="2355141"/>
            <a:ext cx="5707093" cy="7348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Accès au processeur, à la solution de stockage, aux réseaux au système d’exploitation et au modèle d’achats.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1BA13-7881-341E-EF87-B05D7B7E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5" y="3764902"/>
            <a:ext cx="10973978" cy="2412217"/>
          </a:xfrm>
          <a:prstGeom prst="rect">
            <a:avLst/>
          </a:prstGeom>
        </p:spPr>
      </p:pic>
      <p:pic>
        <p:nvPicPr>
          <p:cNvPr id="9" name="Google Shape;140;p3" descr="Blockchain with solid fill">
            <a:extLst>
              <a:ext uri="{FF2B5EF4-FFF2-40B4-BE49-F238E27FC236}">
                <a16:creationId xmlns:a16="http://schemas.microsoft.com/office/drawing/2014/main" id="{4B855DD2-CCAA-A0B6-0D44-4212F12AFBAE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92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Computer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18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-3974114" y="550579"/>
            <a:ext cx="4221517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8;p2">
            <a:extLst>
              <a:ext uri="{FF2B5EF4-FFF2-40B4-BE49-F238E27FC236}">
                <a16:creationId xmlns:a16="http://schemas.microsoft.com/office/drawing/2014/main" id="{076D332C-DBC6-5B08-9102-F6D28994E524}"/>
              </a:ext>
            </a:extLst>
          </p:cNvPr>
          <p:cNvSpPr txBox="1"/>
          <p:nvPr/>
        </p:nvSpPr>
        <p:spPr>
          <a:xfrm>
            <a:off x="1091295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8CFB72-DF85-A4AD-22FE-170E251F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8" y="1859407"/>
            <a:ext cx="3314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5C1CF975-C90B-2236-9EC2-AF9A0396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64" y="1429288"/>
            <a:ext cx="4301177" cy="33855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s3://projetfruits/data/input/Test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DE34D-A37E-1C54-AB31-EFBD8DC9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58" y="1269118"/>
            <a:ext cx="5580284" cy="1447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5B9DA8-D244-7115-2F29-76A495E45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204" y="3950552"/>
            <a:ext cx="8344623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1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19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-3974114" y="550579"/>
            <a:ext cx="3752165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8;p2">
            <a:extLst>
              <a:ext uri="{FF2B5EF4-FFF2-40B4-BE49-F238E27FC236}">
                <a16:creationId xmlns:a16="http://schemas.microsoft.com/office/drawing/2014/main" id="{076D332C-DBC6-5B08-9102-F6D28994E524}"/>
              </a:ext>
            </a:extLst>
          </p:cNvPr>
          <p:cNvSpPr txBox="1"/>
          <p:nvPr/>
        </p:nvSpPr>
        <p:spPr>
          <a:xfrm>
            <a:off x="1091295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4431A-8A9C-E86D-BD4F-22BBF4CE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95" y="4646462"/>
            <a:ext cx="4732430" cy="131075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985EC0-7D4D-6F46-3639-9AAE1AE9A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38870"/>
            <a:ext cx="99917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FC59A-EAF6-FE2A-D121-8D132C538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543" y="4093965"/>
            <a:ext cx="4816257" cy="2415749"/>
          </a:xfrm>
          <a:prstGeom prst="rect">
            <a:avLst/>
          </a:prstGeom>
        </p:spPr>
      </p:pic>
      <p:pic>
        <p:nvPicPr>
          <p:cNvPr id="9" name="Google Shape;140;p3" descr="Computer with solid fill">
            <a:extLst>
              <a:ext uri="{FF2B5EF4-FFF2-40B4-BE49-F238E27FC236}">
                <a16:creationId xmlns:a16="http://schemas.microsoft.com/office/drawing/2014/main" id="{3F417F86-68AC-C0B9-517B-FD578EC82674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90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424873" h="3611191" extrusionOk="0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 rot="2700000">
            <a:off x="1571000" y="-338582"/>
            <a:ext cx="1635955" cy="1635955"/>
          </a:xfrm>
          <a:custGeom>
            <a:avLst/>
            <a:gdLst/>
            <a:ahLst/>
            <a:cxnLst/>
            <a:rect l="l" t="t" r="r" b="b"/>
            <a:pathLst>
              <a:path w="1635955" h="1635955" extrusionOk="0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 rot="2700000">
            <a:off x="9627985" y="-6588"/>
            <a:ext cx="4059393" cy="2548110"/>
          </a:xfrm>
          <a:custGeom>
            <a:avLst/>
            <a:gdLst/>
            <a:ahLst/>
            <a:cxnLst/>
            <a:rect l="l" t="t" r="r" b="b"/>
            <a:pathLst>
              <a:path w="4059393" h="2548110" extrusionOk="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2700000">
            <a:off x="-29557" y="5198743"/>
            <a:ext cx="2444907" cy="2366116"/>
          </a:xfrm>
          <a:custGeom>
            <a:avLst/>
            <a:gdLst/>
            <a:ahLst/>
            <a:cxnLst/>
            <a:rect l="l" t="t" r="r" b="b"/>
            <a:pathLst>
              <a:path w="2203753" h="2132734" extrusionOk="0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 rot="2700000">
            <a:off x="3401311" y="734311"/>
            <a:ext cx="5389379" cy="5389379"/>
          </a:xfrm>
          <a:custGeom>
            <a:avLst/>
            <a:gdLst/>
            <a:ahLst/>
            <a:cxnLst/>
            <a:rect l="l" t="t" r="r" b="b"/>
            <a:pathLst>
              <a:path w="5389379" h="5389379" extrusionOk="0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 rot="2700000">
            <a:off x="2700283" y="33283"/>
            <a:ext cx="6791435" cy="6791435"/>
          </a:xfrm>
          <a:custGeom>
            <a:avLst/>
            <a:gdLst/>
            <a:ahLst/>
            <a:cxnLst/>
            <a:rect l="l" t="t" r="r" b="b"/>
            <a:pathLst>
              <a:path w="6791435" h="6791435" extrusionOk="0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>
            <a:spLocks noGrp="1"/>
          </p:cNvSpPr>
          <p:nvPr>
            <p:ph type="body" idx="1"/>
          </p:nvPr>
        </p:nvSpPr>
        <p:spPr>
          <a:xfrm>
            <a:off x="3299197" y="1417371"/>
            <a:ext cx="3644430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fr-FR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 rot="2700000">
            <a:off x="9629823" y="5457591"/>
            <a:ext cx="2231794" cy="2568811"/>
          </a:xfrm>
          <a:custGeom>
            <a:avLst/>
            <a:gdLst/>
            <a:ahLst/>
            <a:cxnLst/>
            <a:rect l="l" t="t" r="r" b="b"/>
            <a:pathLst>
              <a:path w="2940086" h="3384061" extrusionOk="0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3985024" y="1983181"/>
            <a:ext cx="3644430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Contexte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3985858" y="2495038"/>
            <a:ext cx="4208725" cy="64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Notions de Big Data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986830" y="3761852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986467" y="4848963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126" name="Google Shape;126;p2"/>
          <p:cNvSpPr txBox="1"/>
          <p:nvPr/>
        </p:nvSpPr>
        <p:spPr>
          <a:xfrm>
            <a:off x="3985019" y="3156775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3985029" y="4305409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F7577BAF-6247-51DE-EFEC-BA2B80288F23}"/>
              </a:ext>
            </a:extLst>
          </p:cNvPr>
          <p:cNvSpPr txBox="1"/>
          <p:nvPr/>
        </p:nvSpPr>
        <p:spPr>
          <a:xfrm>
            <a:off x="3985019" y="5321262"/>
            <a:ext cx="3371441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20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-3974114" y="550579"/>
            <a:ext cx="3662387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8;p2">
            <a:extLst>
              <a:ext uri="{FF2B5EF4-FFF2-40B4-BE49-F238E27FC236}">
                <a16:creationId xmlns:a16="http://schemas.microsoft.com/office/drawing/2014/main" id="{076D332C-DBC6-5B08-9102-F6D28994E524}"/>
              </a:ext>
            </a:extLst>
          </p:cNvPr>
          <p:cNvSpPr txBox="1"/>
          <p:nvPr/>
        </p:nvSpPr>
        <p:spPr>
          <a:xfrm>
            <a:off x="1091295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F86EC1-714B-0525-8E5A-2C507944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80" y="1263650"/>
            <a:ext cx="83153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5B23A-B1E7-6781-8E5E-F31C9A24E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694" y="3515004"/>
            <a:ext cx="8321761" cy="2682472"/>
          </a:xfrm>
          <a:prstGeom prst="rect">
            <a:avLst/>
          </a:prstGeom>
        </p:spPr>
      </p:pic>
      <p:pic>
        <p:nvPicPr>
          <p:cNvPr id="9" name="Google Shape;140;p3" descr="Computer with solid fill">
            <a:extLst>
              <a:ext uri="{FF2B5EF4-FFF2-40B4-BE49-F238E27FC236}">
                <a16:creationId xmlns:a16="http://schemas.microsoft.com/office/drawing/2014/main" id="{6C2D21CA-CE0C-17E9-0EBB-97D3BC26CF39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60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21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-3974114" y="550579"/>
            <a:ext cx="3662387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8;p2">
            <a:extLst>
              <a:ext uri="{FF2B5EF4-FFF2-40B4-BE49-F238E27FC236}">
                <a16:creationId xmlns:a16="http://schemas.microsoft.com/office/drawing/2014/main" id="{076D332C-DBC6-5B08-9102-F6D28994E524}"/>
              </a:ext>
            </a:extLst>
          </p:cNvPr>
          <p:cNvSpPr txBox="1"/>
          <p:nvPr/>
        </p:nvSpPr>
        <p:spPr>
          <a:xfrm>
            <a:off x="1091295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40;p3" descr="Computer with solid fill">
            <a:extLst>
              <a:ext uri="{FF2B5EF4-FFF2-40B4-BE49-F238E27FC236}">
                <a16:creationId xmlns:a16="http://schemas.microsoft.com/office/drawing/2014/main" id="{6C2D21CA-CE0C-17E9-0EBB-97D3BC26CF39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907EEA-4A46-6E2B-05F2-7C88DB2D0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2" y="1135715"/>
            <a:ext cx="11952420" cy="1272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ED2AA-0157-01B9-3F2C-C1E82D9FF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23" y="2554481"/>
            <a:ext cx="11852079" cy="80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5D90A-F3D1-113A-D306-23E99E877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80" y="3685625"/>
            <a:ext cx="11594984" cy="1375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6E2235-56CF-4F5D-E23D-3F60840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822" y="5206678"/>
            <a:ext cx="11120394" cy="15147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E92624-E7EC-54C6-0114-300AF8245594}"/>
              </a:ext>
            </a:extLst>
          </p:cNvPr>
          <p:cNvSpPr/>
          <p:nvPr/>
        </p:nvSpPr>
        <p:spPr>
          <a:xfrm>
            <a:off x="234823" y="2026227"/>
            <a:ext cx="11714722" cy="381782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BBD75-EA7C-64C4-E6F4-5E5C04254621}"/>
              </a:ext>
            </a:extLst>
          </p:cNvPr>
          <p:cNvSpPr/>
          <p:nvPr/>
        </p:nvSpPr>
        <p:spPr>
          <a:xfrm>
            <a:off x="219480" y="2877914"/>
            <a:ext cx="11714722" cy="38178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050125-FC54-203C-5243-631536E531B7}"/>
              </a:ext>
            </a:extLst>
          </p:cNvPr>
          <p:cNvCxnSpPr/>
          <p:nvPr/>
        </p:nvCxnSpPr>
        <p:spPr>
          <a:xfrm>
            <a:off x="2618509" y="1390080"/>
            <a:ext cx="65219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329296-39F8-EED0-BCDC-577663B203B1}"/>
              </a:ext>
            </a:extLst>
          </p:cNvPr>
          <p:cNvCxnSpPr/>
          <p:nvPr/>
        </p:nvCxnSpPr>
        <p:spPr>
          <a:xfrm>
            <a:off x="4298373" y="1390080"/>
            <a:ext cx="65219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FAF05B-E387-ED13-4DD5-BF56BFB7C3E3}"/>
              </a:ext>
            </a:extLst>
          </p:cNvPr>
          <p:cNvSpPr txBox="1"/>
          <p:nvPr/>
        </p:nvSpPr>
        <p:spPr>
          <a:xfrm>
            <a:off x="3252545" y="123619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00B050"/>
                </a:solidFill>
              </a:rPr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19A32-06AD-2278-86B5-4DF03B09950E}"/>
              </a:ext>
            </a:extLst>
          </p:cNvPr>
          <p:cNvSpPr txBox="1"/>
          <p:nvPr/>
        </p:nvSpPr>
        <p:spPr>
          <a:xfrm>
            <a:off x="5006750" y="1232220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</a:rPr>
              <a:t>Cloud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37439E-767B-CC89-CCAA-11F4578E8FB4}"/>
              </a:ext>
            </a:extLst>
          </p:cNvPr>
          <p:cNvSpPr/>
          <p:nvPr/>
        </p:nvSpPr>
        <p:spPr>
          <a:xfrm>
            <a:off x="6160862" y="1771862"/>
            <a:ext cx="697138" cy="16571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80D1B0-F44F-C68C-CBEC-C9D46751561C}"/>
              </a:ext>
            </a:extLst>
          </p:cNvPr>
          <p:cNvSpPr/>
          <p:nvPr/>
        </p:nvSpPr>
        <p:spPr>
          <a:xfrm>
            <a:off x="234823" y="3627733"/>
            <a:ext cx="2421082" cy="340152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CB126C-88D1-AF75-B3E8-CF274315D72B}"/>
              </a:ext>
            </a:extLst>
          </p:cNvPr>
          <p:cNvSpPr/>
          <p:nvPr/>
        </p:nvSpPr>
        <p:spPr>
          <a:xfrm>
            <a:off x="312549" y="5179207"/>
            <a:ext cx="2632055" cy="276103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F158F8-3D19-6EFF-98A0-0728E3C2DE18}"/>
              </a:ext>
            </a:extLst>
          </p:cNvPr>
          <p:cNvSpPr/>
          <p:nvPr/>
        </p:nvSpPr>
        <p:spPr>
          <a:xfrm>
            <a:off x="10210799" y="3967885"/>
            <a:ext cx="741219" cy="1075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8FC1F0-2955-B84D-EBC5-9607E3477EE2}"/>
              </a:ext>
            </a:extLst>
          </p:cNvPr>
          <p:cNvSpPr/>
          <p:nvPr/>
        </p:nvSpPr>
        <p:spPr>
          <a:xfrm>
            <a:off x="10174278" y="5491808"/>
            <a:ext cx="741219" cy="122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00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22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-3974114" y="550579"/>
            <a:ext cx="3662387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8;p2">
            <a:extLst>
              <a:ext uri="{FF2B5EF4-FFF2-40B4-BE49-F238E27FC236}">
                <a16:creationId xmlns:a16="http://schemas.microsoft.com/office/drawing/2014/main" id="{076D332C-DBC6-5B08-9102-F6D28994E524}"/>
              </a:ext>
            </a:extLst>
          </p:cNvPr>
          <p:cNvSpPr txBox="1"/>
          <p:nvPr/>
        </p:nvSpPr>
        <p:spPr>
          <a:xfrm>
            <a:off x="1091295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40;p3" descr="Computer with solid fill">
            <a:extLst>
              <a:ext uri="{FF2B5EF4-FFF2-40B4-BE49-F238E27FC236}">
                <a16:creationId xmlns:a16="http://schemas.microsoft.com/office/drawing/2014/main" id="{6C2D21CA-CE0C-17E9-0EBB-97D3BC26CF39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AD3AA-FD6A-5B10-152F-1DBF48D4A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66" y="3211626"/>
            <a:ext cx="11272956" cy="3127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9E3D1-7FED-F4E0-E778-1484BB572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76" y="1682187"/>
            <a:ext cx="11272955" cy="773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D22395-FC3C-B9E8-7DF8-A577EB184BC9}"/>
              </a:ext>
            </a:extLst>
          </p:cNvPr>
          <p:cNvSpPr/>
          <p:nvPr/>
        </p:nvSpPr>
        <p:spPr>
          <a:xfrm>
            <a:off x="234823" y="1588201"/>
            <a:ext cx="11584554" cy="867024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9D06D7-2C2A-E1C7-CB45-958CFC6AF0ED}"/>
              </a:ext>
            </a:extLst>
          </p:cNvPr>
          <p:cNvCxnSpPr/>
          <p:nvPr/>
        </p:nvCxnSpPr>
        <p:spPr>
          <a:xfrm>
            <a:off x="2618509" y="1390080"/>
            <a:ext cx="65219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EF8A50-216C-F3B7-F141-07F0CB300B41}"/>
              </a:ext>
            </a:extLst>
          </p:cNvPr>
          <p:cNvCxnSpPr/>
          <p:nvPr/>
        </p:nvCxnSpPr>
        <p:spPr>
          <a:xfrm>
            <a:off x="4298373" y="1390080"/>
            <a:ext cx="65219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92CB7C-CD4B-40A7-F228-2048A0600ED8}"/>
              </a:ext>
            </a:extLst>
          </p:cNvPr>
          <p:cNvSpPr txBox="1"/>
          <p:nvPr/>
        </p:nvSpPr>
        <p:spPr>
          <a:xfrm>
            <a:off x="3252545" y="123619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00B050"/>
                </a:solidFill>
              </a:rPr>
              <a:t>Local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31F88-3AAB-DFB2-D011-5A9836DB4BCB}"/>
              </a:ext>
            </a:extLst>
          </p:cNvPr>
          <p:cNvSpPr txBox="1"/>
          <p:nvPr/>
        </p:nvSpPr>
        <p:spPr>
          <a:xfrm>
            <a:off x="5006750" y="1232220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</a:rPr>
              <a:t>Cloud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EF77ED-8635-3C48-5BBE-44DCF81E8451}"/>
              </a:ext>
            </a:extLst>
          </p:cNvPr>
          <p:cNvSpPr/>
          <p:nvPr/>
        </p:nvSpPr>
        <p:spPr>
          <a:xfrm>
            <a:off x="219480" y="2877914"/>
            <a:ext cx="11584554" cy="3568906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05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23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-3974114" y="550579"/>
            <a:ext cx="3662387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8;p2">
            <a:extLst>
              <a:ext uri="{FF2B5EF4-FFF2-40B4-BE49-F238E27FC236}">
                <a16:creationId xmlns:a16="http://schemas.microsoft.com/office/drawing/2014/main" id="{076D332C-DBC6-5B08-9102-F6D28994E524}"/>
              </a:ext>
            </a:extLst>
          </p:cNvPr>
          <p:cNvSpPr txBox="1"/>
          <p:nvPr/>
        </p:nvSpPr>
        <p:spPr>
          <a:xfrm>
            <a:off x="1091295" y="598388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Traitements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40;p3" descr="Computer with solid fill">
            <a:extLst>
              <a:ext uri="{FF2B5EF4-FFF2-40B4-BE49-F238E27FC236}">
                <a16:creationId xmlns:a16="http://schemas.microsoft.com/office/drawing/2014/main" id="{6C2D21CA-CE0C-17E9-0EBB-97D3BC26CF39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38B8B-D3F6-6740-6938-4EC4BF677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95" y="1214296"/>
            <a:ext cx="4758644" cy="5217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662A3-84D1-C0DE-0142-3AD4E6B5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75" y="1214296"/>
            <a:ext cx="2876493" cy="1421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F9EC16-7F2E-D383-C795-CD71FDF9E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062" y="1219510"/>
            <a:ext cx="3059811" cy="51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Mil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24</a:t>
            </a:fld>
            <a:endParaRPr sz="1800"/>
          </a:p>
        </p:txBody>
      </p:sp>
      <p:sp>
        <p:nvSpPr>
          <p:cNvPr id="2" name="Google Shape;125;p2">
            <a:extLst>
              <a:ext uri="{FF2B5EF4-FFF2-40B4-BE49-F238E27FC236}">
                <a16:creationId xmlns:a16="http://schemas.microsoft.com/office/drawing/2014/main" id="{E432F204-202F-13B1-DBEB-0C077C35C254}"/>
              </a:ext>
            </a:extLst>
          </p:cNvPr>
          <p:cNvSpPr txBox="1"/>
          <p:nvPr/>
        </p:nvSpPr>
        <p:spPr>
          <a:xfrm>
            <a:off x="1091295" y="550579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Google Shape;125;p2">
            <a:extLst>
              <a:ext uri="{FF2B5EF4-FFF2-40B4-BE49-F238E27FC236}">
                <a16:creationId xmlns:a16="http://schemas.microsoft.com/office/drawing/2014/main" id="{03B4FC5D-08E3-A831-3316-52AE9D67CF95}"/>
              </a:ext>
            </a:extLst>
          </p:cNvPr>
          <p:cNvSpPr txBox="1"/>
          <p:nvPr/>
        </p:nvSpPr>
        <p:spPr>
          <a:xfrm>
            <a:off x="-3974114" y="550579"/>
            <a:ext cx="3371441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4" name="Google Shape;144;p3">
            <a:extLst>
              <a:ext uri="{FF2B5EF4-FFF2-40B4-BE49-F238E27FC236}">
                <a16:creationId xmlns:a16="http://schemas.microsoft.com/office/drawing/2014/main" id="{D2C8A3CA-F908-EF38-0DCD-FA88AF728FD9}"/>
              </a:ext>
            </a:extLst>
          </p:cNvPr>
          <p:cNvSpPr txBox="1"/>
          <p:nvPr/>
        </p:nvSpPr>
        <p:spPr>
          <a:xfrm>
            <a:off x="901962" y="1355958"/>
            <a:ext cx="8643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Calibri"/>
                <a:ea typeface="Calibri"/>
                <a:cs typeface="Calibri"/>
                <a:sym typeface="Calibri"/>
              </a:rPr>
              <a:t>Le prix de la mise en place d’une architecture Big Data dans le cloud en fonction d’un certain nombre de facteurs: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0724-34A7-86C9-7BAD-B5D80EF205BC}"/>
              </a:ext>
            </a:extLst>
          </p:cNvPr>
          <p:cNvSpPr txBox="1"/>
          <p:nvPr/>
        </p:nvSpPr>
        <p:spPr>
          <a:xfrm>
            <a:off x="1511196" y="3019939"/>
            <a:ext cx="7425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/>
              <a:t>Spécification et nombre de serveurs qu’on souhaite déployer.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Le volume de données à stocker et à transférer.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Le système d’exploitation et logiciels.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Paiement à la minute, à l’heure ou au mois.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Contrat par répartition des instances court ou à long terme.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L’emplacement du centre du data center dans le cloud.</a:t>
            </a:r>
          </a:p>
        </p:txBody>
      </p:sp>
    </p:spTree>
    <p:extLst>
      <p:ext uri="{BB962C8B-B14F-4D97-AF65-F5344CB8AC3E}">
        <p14:creationId xmlns:p14="http://schemas.microsoft.com/office/powerpoint/2010/main" val="27211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Mil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25</a:t>
            </a:fld>
            <a:endParaRPr sz="1800"/>
          </a:p>
        </p:txBody>
      </p:sp>
      <p:sp>
        <p:nvSpPr>
          <p:cNvPr id="3" name="Google Shape;125;p2">
            <a:extLst>
              <a:ext uri="{FF2B5EF4-FFF2-40B4-BE49-F238E27FC236}">
                <a16:creationId xmlns:a16="http://schemas.microsoft.com/office/drawing/2014/main" id="{03B4FC5D-08E3-A831-3316-52AE9D67CF95}"/>
              </a:ext>
            </a:extLst>
          </p:cNvPr>
          <p:cNvSpPr txBox="1"/>
          <p:nvPr/>
        </p:nvSpPr>
        <p:spPr>
          <a:xfrm>
            <a:off x="1163227" y="550579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4" name="Google Shape;144;p3">
            <a:extLst>
              <a:ext uri="{FF2B5EF4-FFF2-40B4-BE49-F238E27FC236}">
                <a16:creationId xmlns:a16="http://schemas.microsoft.com/office/drawing/2014/main" id="{B6DB79FA-3E33-D905-F743-DE847810D0EB}"/>
              </a:ext>
            </a:extLst>
          </p:cNvPr>
          <p:cNvSpPr txBox="1"/>
          <p:nvPr/>
        </p:nvSpPr>
        <p:spPr>
          <a:xfrm>
            <a:off x="901962" y="1355958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Calibri"/>
                <a:ea typeface="Calibri"/>
                <a:cs typeface="Calibri"/>
                <a:sym typeface="Calibri"/>
              </a:rPr>
              <a:t>Axes d’amélioration: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5C7DB-31FC-2E45-5E61-1E913F10F378}"/>
              </a:ext>
            </a:extLst>
          </p:cNvPr>
          <p:cNvSpPr txBox="1"/>
          <p:nvPr/>
        </p:nvSpPr>
        <p:spPr>
          <a:xfrm>
            <a:off x="962811" y="1986792"/>
            <a:ext cx="10591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/>
              <a:t>Étude comparative des performances entre l’exécution en local et l’exécution dans un cluster EMR.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Revoir le preprocessing des images, data augmentation, 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Enrichir le code avec un clustering et une classification automatique.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Transfer Learning avec d’autre modèle de Deep Learning.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Une étude comparative plus détaillée entre les différents fournisseurs.</a:t>
            </a:r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69B9D88B-7000-3823-9515-97303CDC4B83}"/>
              </a:ext>
            </a:extLst>
          </p:cNvPr>
          <p:cNvSpPr txBox="1"/>
          <p:nvPr/>
        </p:nvSpPr>
        <p:spPr>
          <a:xfrm>
            <a:off x="737558" y="3708354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Calibri"/>
                <a:ea typeface="Calibri"/>
                <a:cs typeface="Calibri"/>
                <a:sym typeface="Calibri"/>
              </a:rPr>
              <a:t>Bilan: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FB742-0A34-1C52-882A-65DC5807ADA3}"/>
              </a:ext>
            </a:extLst>
          </p:cNvPr>
          <p:cNvSpPr txBox="1"/>
          <p:nvPr/>
        </p:nvSpPr>
        <p:spPr>
          <a:xfrm>
            <a:off x="962811" y="4339188"/>
            <a:ext cx="980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/>
              <a:t>Identification des outils du cloud permettant de mettre en place un environnement Big Data.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Initiation au calcul distribué avec Pyspark.</a:t>
            </a:r>
          </a:p>
        </p:txBody>
      </p:sp>
    </p:spTree>
    <p:extLst>
      <p:ext uri="{BB962C8B-B14F-4D97-AF65-F5344CB8AC3E}">
        <p14:creationId xmlns:p14="http://schemas.microsoft.com/office/powerpoint/2010/main" val="75327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3010095" y="2616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Merci de votre attention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5F23C37-D866-5A0C-7320-F7594CBA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800" dirty="0"/>
              <a:t>Présenté par Mr Dai TENSAOUT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7930B04-AC62-A5E5-D8B2-C9C94B5D2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009" y="446163"/>
            <a:ext cx="3644430" cy="1141851"/>
          </a:xfrm>
          <a:noFill/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Déploiement d’un modèle de Deep Learning et calcul distribué.</a:t>
            </a:r>
            <a:endParaRPr lang="en-US" sz="24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7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Mil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3</a:t>
            </a:fld>
            <a:endParaRPr sz="1800"/>
          </a:p>
        </p:txBody>
      </p:sp>
      <p:sp>
        <p:nvSpPr>
          <p:cNvPr id="144" name="Google Shape;144;p3"/>
          <p:cNvSpPr txBox="1"/>
          <p:nvPr/>
        </p:nvSpPr>
        <p:spPr>
          <a:xfrm>
            <a:off x="569159" y="2578422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Mettre en place un moteur de classification.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2;p2">
            <a:extLst>
              <a:ext uri="{FF2B5EF4-FFF2-40B4-BE49-F238E27FC236}">
                <a16:creationId xmlns:a16="http://schemas.microsoft.com/office/drawing/2014/main" id="{DBE3A225-2004-C946-293B-EA0A30B8DB7E}"/>
              </a:ext>
            </a:extLst>
          </p:cNvPr>
          <p:cNvSpPr txBox="1"/>
          <p:nvPr/>
        </p:nvSpPr>
        <p:spPr>
          <a:xfrm>
            <a:off x="1187880" y="550579"/>
            <a:ext cx="3644430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Contexte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2F311486-5479-D5E5-9DB3-304445FF1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213" y="-23490"/>
            <a:ext cx="3397781" cy="2352740"/>
          </a:xfrm>
          <a:prstGeom prst="rect">
            <a:avLst/>
          </a:prstGeom>
        </p:spPr>
      </p:pic>
      <p:sp>
        <p:nvSpPr>
          <p:cNvPr id="21" name="Google Shape;144;p3">
            <a:extLst>
              <a:ext uri="{FF2B5EF4-FFF2-40B4-BE49-F238E27FC236}">
                <a16:creationId xmlns:a16="http://schemas.microsoft.com/office/drawing/2014/main" id="{4DC7AC90-CC0A-3184-2FAB-BF81C2E8EBDD}"/>
              </a:ext>
            </a:extLst>
          </p:cNvPr>
          <p:cNvSpPr txBox="1"/>
          <p:nvPr/>
        </p:nvSpPr>
        <p:spPr>
          <a:xfrm>
            <a:off x="569159" y="3522820"/>
            <a:ext cx="8643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Application mobile, pour obtenir des informations sur un fruit à partir d’une photo.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raphic 26" descr="Database with solid fill">
            <a:hlinkClick r:id="rId5"/>
            <a:extLst>
              <a:ext uri="{FF2B5EF4-FFF2-40B4-BE49-F238E27FC236}">
                <a16:creationId xmlns:a16="http://schemas.microsoft.com/office/drawing/2014/main" id="{9917BB40-314C-BA0A-3A7E-1674A3691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6317" y="5799248"/>
            <a:ext cx="450322" cy="4503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ED8FE7-2F70-5DEA-8F22-454DE980ECF5}"/>
              </a:ext>
            </a:extLst>
          </p:cNvPr>
          <p:cNvSpPr txBox="1"/>
          <p:nvPr/>
        </p:nvSpPr>
        <p:spPr>
          <a:xfrm>
            <a:off x="3220054" y="5870520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5"/>
              </a:rPr>
              <a:t>Les données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BCF1A-BCD4-D5B2-B9C2-24AE08BE97DE}"/>
              </a:ext>
            </a:extLst>
          </p:cNvPr>
          <p:cNvSpPr txBox="1"/>
          <p:nvPr/>
        </p:nvSpPr>
        <p:spPr>
          <a:xfrm>
            <a:off x="4408142" y="5864542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8"/>
              </a:rPr>
              <a:t>Télécharger les données</a:t>
            </a:r>
            <a:endParaRPr lang="fr-FR" dirty="0"/>
          </a:p>
        </p:txBody>
      </p:sp>
      <p:pic>
        <p:nvPicPr>
          <p:cNvPr id="30" name="Picture 29" descr="A picture containing cat, mammal, silhouette&#10;&#10;Description automatically generated">
            <a:extLst>
              <a:ext uri="{FF2B5EF4-FFF2-40B4-BE49-F238E27FC236}">
                <a16:creationId xmlns:a16="http://schemas.microsoft.com/office/drawing/2014/main" id="{B5C7C181-6D81-35AC-0570-4BFFCB74FE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0469" y="5895403"/>
            <a:ext cx="276916" cy="2769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7C53C2-5D3F-191C-238E-CA114A18FD90}"/>
              </a:ext>
            </a:extLst>
          </p:cNvPr>
          <p:cNvSpPr txBox="1"/>
          <p:nvPr/>
        </p:nvSpPr>
        <p:spPr>
          <a:xfrm>
            <a:off x="7113406" y="5864541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11"/>
              </a:rPr>
              <a:t>Répertoire Github du projet</a:t>
            </a:r>
            <a:endParaRPr lang="fr-FR" dirty="0"/>
          </a:p>
        </p:txBody>
      </p:sp>
      <p:sp>
        <p:nvSpPr>
          <p:cNvPr id="4" name="Google Shape;123;p2">
            <a:extLst>
              <a:ext uri="{FF2B5EF4-FFF2-40B4-BE49-F238E27FC236}">
                <a16:creationId xmlns:a16="http://schemas.microsoft.com/office/drawing/2014/main" id="{D446090C-6F76-1220-2F41-B6B6F5788F4D}"/>
              </a:ext>
            </a:extLst>
          </p:cNvPr>
          <p:cNvSpPr txBox="1"/>
          <p:nvPr/>
        </p:nvSpPr>
        <p:spPr>
          <a:xfrm>
            <a:off x="-3827182" y="510777"/>
            <a:ext cx="4208725" cy="64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Notions de Big Data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4;p2">
            <a:extLst>
              <a:ext uri="{FF2B5EF4-FFF2-40B4-BE49-F238E27FC236}">
                <a16:creationId xmlns:a16="http://schemas.microsoft.com/office/drawing/2014/main" id="{0CE9B553-D0DE-BCEE-4096-3A7817146C72}"/>
              </a:ext>
            </a:extLst>
          </p:cNvPr>
          <p:cNvSpPr txBox="1"/>
          <p:nvPr/>
        </p:nvSpPr>
        <p:spPr>
          <a:xfrm>
            <a:off x="-3973751" y="2942150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5;p2">
            <a:extLst>
              <a:ext uri="{FF2B5EF4-FFF2-40B4-BE49-F238E27FC236}">
                <a16:creationId xmlns:a16="http://schemas.microsoft.com/office/drawing/2014/main" id="{380ABE1D-2EA4-33BA-BB90-D7CA20D76E3E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0739E9F5-6251-F081-EE3B-34FB07C8379C}"/>
              </a:ext>
            </a:extLst>
          </p:cNvPr>
          <p:cNvSpPr txBox="1"/>
          <p:nvPr/>
        </p:nvSpPr>
        <p:spPr>
          <a:xfrm>
            <a:off x="-3975562" y="2337073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8;p2">
            <a:extLst>
              <a:ext uri="{FF2B5EF4-FFF2-40B4-BE49-F238E27FC236}">
                <a16:creationId xmlns:a16="http://schemas.microsoft.com/office/drawing/2014/main" id="{77845B8C-EC40-126C-0A69-2CD00467E3B3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Mil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4</a:t>
            </a:fld>
            <a:endParaRPr sz="1800"/>
          </a:p>
        </p:txBody>
      </p:sp>
      <p:sp>
        <p:nvSpPr>
          <p:cNvPr id="11" name="Google Shape;122;p2">
            <a:extLst>
              <a:ext uri="{FF2B5EF4-FFF2-40B4-BE49-F238E27FC236}">
                <a16:creationId xmlns:a16="http://schemas.microsoft.com/office/drawing/2014/main" id="{DBE3A225-2004-C946-293B-EA0A30B8DB7E}"/>
              </a:ext>
            </a:extLst>
          </p:cNvPr>
          <p:cNvSpPr txBox="1"/>
          <p:nvPr/>
        </p:nvSpPr>
        <p:spPr>
          <a:xfrm>
            <a:off x="1187880" y="550579"/>
            <a:ext cx="3644430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Contexte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2F311486-5479-D5E5-9DB3-304445FF1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777" y="1943362"/>
            <a:ext cx="1324431" cy="91708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6747220-F56D-E308-3E42-B1AF963D77B4}"/>
              </a:ext>
            </a:extLst>
          </p:cNvPr>
          <p:cNvGrpSpPr/>
          <p:nvPr/>
        </p:nvGrpSpPr>
        <p:grpSpPr>
          <a:xfrm>
            <a:off x="1091295" y="2431744"/>
            <a:ext cx="1611256" cy="1373565"/>
            <a:chOff x="1187880" y="2757950"/>
            <a:chExt cx="1611256" cy="137356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03ACE2E-D738-2025-E9F9-D97011E28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80" y="2757950"/>
              <a:ext cx="1611256" cy="129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487172-7AC5-4566-3DB9-CBBA354CF73E}"/>
                </a:ext>
              </a:extLst>
            </p:cNvPr>
            <p:cNvSpPr txBox="1"/>
            <p:nvPr/>
          </p:nvSpPr>
          <p:spPr>
            <a:xfrm>
              <a:off x="1203827" y="3762183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spc="300" dirty="0"/>
                <a:t>utilisateur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4C4E81-6A9A-68EE-6E2E-283ABC28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69" y="2747651"/>
            <a:ext cx="1791466" cy="14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EC47F-7611-32DA-8E2A-3A74C4A75B3E}"/>
              </a:ext>
            </a:extLst>
          </p:cNvPr>
          <p:cNvCxnSpPr/>
          <p:nvPr/>
        </p:nvCxnSpPr>
        <p:spPr>
          <a:xfrm>
            <a:off x="2960218" y="2981960"/>
            <a:ext cx="1293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448CD8-D4D1-DC7D-A259-D2BDA0A3DA1F}"/>
              </a:ext>
            </a:extLst>
          </p:cNvPr>
          <p:cNvCxnSpPr/>
          <p:nvPr/>
        </p:nvCxnSpPr>
        <p:spPr>
          <a:xfrm flipH="1">
            <a:off x="2941698" y="3249694"/>
            <a:ext cx="1311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5BD47E-FB35-4811-D468-58FBB9E7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632" y="2536745"/>
            <a:ext cx="1365254" cy="1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B1EF3A-3DB5-7733-6B2C-860EB64B2700}"/>
              </a:ext>
            </a:extLst>
          </p:cNvPr>
          <p:cNvSpPr txBox="1"/>
          <p:nvPr/>
        </p:nvSpPr>
        <p:spPr>
          <a:xfrm>
            <a:off x="8594776" y="3651420"/>
            <a:ext cx="3108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spc="300" dirty="0"/>
              <a:t>Moteur de classification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FD22C8-EAC9-516A-6D4B-4CA9C9D3BB39}"/>
              </a:ext>
            </a:extLst>
          </p:cNvPr>
          <p:cNvCxnSpPr>
            <a:endCxn id="1026" idx="0"/>
          </p:cNvCxnSpPr>
          <p:nvPr/>
        </p:nvCxnSpPr>
        <p:spPr>
          <a:xfrm>
            <a:off x="5421992" y="1920988"/>
            <a:ext cx="4554267" cy="615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9A7200-3DCA-488B-F56C-3444194F1A13}"/>
              </a:ext>
            </a:extLst>
          </p:cNvPr>
          <p:cNvCxnSpPr>
            <a:cxnSpLocks/>
            <a:endCxn id="5" idx="2"/>
          </p:cNvCxnSpPr>
          <p:nvPr/>
        </p:nvCxnSpPr>
        <p:spPr>
          <a:xfrm rot="10800000" flipV="1">
            <a:off x="5320503" y="4082119"/>
            <a:ext cx="4655757" cy="123562"/>
          </a:xfrm>
          <a:prstGeom prst="bentConnector4">
            <a:avLst>
              <a:gd name="adj1" fmla="val -56"/>
              <a:gd name="adj2" fmla="val 5113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011C674-1B83-6206-18CA-DF8EB239A0AA}"/>
              </a:ext>
            </a:extLst>
          </p:cNvPr>
          <p:cNvSpPr txBox="1"/>
          <p:nvPr/>
        </p:nvSpPr>
        <p:spPr>
          <a:xfrm>
            <a:off x="3192727" y="2624184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photo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5BCE3C-B155-3E31-0EE5-253F1B4DCA92}"/>
              </a:ext>
            </a:extLst>
          </p:cNvPr>
          <p:cNvSpPr txBox="1"/>
          <p:nvPr/>
        </p:nvSpPr>
        <p:spPr>
          <a:xfrm>
            <a:off x="3245829" y="3345861"/>
            <a:ext cx="888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infos</a:t>
            </a:r>
          </a:p>
        </p:txBody>
      </p:sp>
      <p:pic>
        <p:nvPicPr>
          <p:cNvPr id="43" name="Graphic 42" descr="Database with solid fill">
            <a:hlinkClick r:id="rId8"/>
            <a:extLst>
              <a:ext uri="{FF2B5EF4-FFF2-40B4-BE49-F238E27FC236}">
                <a16:creationId xmlns:a16="http://schemas.microsoft.com/office/drawing/2014/main" id="{4EB91A08-0D53-8F48-9787-04088AB95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8759" y="2775881"/>
            <a:ext cx="742675" cy="742675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1BE2607-A7FB-A1A6-6765-9898DF55FF6C}"/>
              </a:ext>
            </a:extLst>
          </p:cNvPr>
          <p:cNvCxnSpPr>
            <a:endCxn id="43" idx="0"/>
          </p:cNvCxnSpPr>
          <p:nvPr/>
        </p:nvCxnSpPr>
        <p:spPr>
          <a:xfrm rot="10800000">
            <a:off x="7770097" y="2775882"/>
            <a:ext cx="1505348" cy="206079"/>
          </a:xfrm>
          <a:prstGeom prst="bentConnector4">
            <a:avLst>
              <a:gd name="adj1" fmla="val 50781"/>
              <a:gd name="adj2" fmla="val 210928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6A1DB32-1C90-EA39-9993-EFBEDDE976D3}"/>
              </a:ext>
            </a:extLst>
          </p:cNvPr>
          <p:cNvCxnSpPr>
            <a:stCxn id="43" idx="2"/>
          </p:cNvCxnSpPr>
          <p:nvPr/>
        </p:nvCxnSpPr>
        <p:spPr>
          <a:xfrm rot="5400000" flipH="1" flipV="1">
            <a:off x="8403503" y="2616288"/>
            <a:ext cx="268862" cy="1535674"/>
          </a:xfrm>
          <a:prstGeom prst="bentConnector4">
            <a:avLst>
              <a:gd name="adj1" fmla="val -46377"/>
              <a:gd name="adj2" fmla="val 46527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1DD36A9-6861-937B-F763-2DD5E06006D0}"/>
              </a:ext>
            </a:extLst>
          </p:cNvPr>
          <p:cNvSpPr txBox="1"/>
          <p:nvPr/>
        </p:nvSpPr>
        <p:spPr>
          <a:xfrm>
            <a:off x="6873419" y="2259946"/>
            <a:ext cx="23466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Train/Test/Evaluation</a:t>
            </a:r>
          </a:p>
        </p:txBody>
      </p:sp>
    </p:spTree>
    <p:extLst>
      <p:ext uri="{BB962C8B-B14F-4D97-AF65-F5344CB8AC3E}">
        <p14:creationId xmlns:p14="http://schemas.microsoft.com/office/powerpoint/2010/main" val="91102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Mil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5</a:t>
            </a:fld>
            <a:endParaRPr sz="1800"/>
          </a:p>
        </p:txBody>
      </p:sp>
      <p:sp>
        <p:nvSpPr>
          <p:cNvPr id="11" name="Google Shape;122;p2">
            <a:extLst>
              <a:ext uri="{FF2B5EF4-FFF2-40B4-BE49-F238E27FC236}">
                <a16:creationId xmlns:a16="http://schemas.microsoft.com/office/drawing/2014/main" id="{DBE3A225-2004-C946-293B-EA0A30B8DB7E}"/>
              </a:ext>
            </a:extLst>
          </p:cNvPr>
          <p:cNvSpPr txBox="1"/>
          <p:nvPr/>
        </p:nvSpPr>
        <p:spPr>
          <a:xfrm>
            <a:off x="1187880" y="550579"/>
            <a:ext cx="3644430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Contexte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5BD47E-FB35-4811-D468-58FBB9E7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2" y="1912429"/>
            <a:ext cx="897283" cy="7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B1EF3A-3DB5-7733-6B2C-860EB64B2700}"/>
              </a:ext>
            </a:extLst>
          </p:cNvPr>
          <p:cNvSpPr txBox="1"/>
          <p:nvPr/>
        </p:nvSpPr>
        <p:spPr>
          <a:xfrm>
            <a:off x="390114" y="2585727"/>
            <a:ext cx="2557271" cy="27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Moteur de classification</a:t>
            </a:r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3CB058C9-2DFD-9BFD-AB08-01CBA30F89FC}"/>
              </a:ext>
            </a:extLst>
          </p:cNvPr>
          <p:cNvSpPr txBox="1"/>
          <p:nvPr/>
        </p:nvSpPr>
        <p:spPr>
          <a:xfrm>
            <a:off x="2038086" y="3475523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Construire une première version de l’architecture Big Data.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4;p3">
            <a:extLst>
              <a:ext uri="{FF2B5EF4-FFF2-40B4-BE49-F238E27FC236}">
                <a16:creationId xmlns:a16="http://schemas.microsoft.com/office/drawing/2014/main" id="{A5D5718E-FEB4-E27E-1F8A-BE128B06D55F}"/>
              </a:ext>
            </a:extLst>
          </p:cNvPr>
          <p:cNvSpPr txBox="1"/>
          <p:nvPr/>
        </p:nvSpPr>
        <p:spPr>
          <a:xfrm>
            <a:off x="2038086" y="4323901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Tenir compte d’une augmentation rapide du volume de données.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05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3" descr="Research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6</a:t>
            </a:fld>
            <a:endParaRPr sz="180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7A71491-3281-FB77-627F-665DC9484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27" y="2283646"/>
            <a:ext cx="3950297" cy="193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5BD47E-FB35-4811-D468-58FBB9E7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78" y="2819463"/>
            <a:ext cx="897283" cy="7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B1EF3A-3DB5-7733-6B2C-860EB64B2700}"/>
              </a:ext>
            </a:extLst>
          </p:cNvPr>
          <p:cNvSpPr txBox="1"/>
          <p:nvPr/>
        </p:nvSpPr>
        <p:spPr>
          <a:xfrm>
            <a:off x="4782588" y="3459161"/>
            <a:ext cx="2557271" cy="27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Moteur de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76485-F9CA-A0FE-A466-B95A93D36AA6}"/>
              </a:ext>
            </a:extLst>
          </p:cNvPr>
          <p:cNvSpPr txBox="1"/>
          <p:nvPr/>
        </p:nvSpPr>
        <p:spPr>
          <a:xfrm>
            <a:off x="5032241" y="3725207"/>
            <a:ext cx="2557271" cy="27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/>
              <a:t>Dans le cloud</a:t>
            </a:r>
          </a:p>
        </p:txBody>
      </p:sp>
      <p:pic>
        <p:nvPicPr>
          <p:cNvPr id="21" name="Picture 20" descr="A picture containing font, logo, graphics, design&#10;&#10;Description automatically generated">
            <a:extLst>
              <a:ext uri="{FF2B5EF4-FFF2-40B4-BE49-F238E27FC236}">
                <a16:creationId xmlns:a16="http://schemas.microsoft.com/office/drawing/2014/main" id="{7DEE29EC-E1E4-37BE-859A-2BEDA80A8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512" y="1724173"/>
            <a:ext cx="1133475" cy="676275"/>
          </a:xfrm>
          <a:prstGeom prst="rect">
            <a:avLst/>
          </a:prstGeom>
        </p:spPr>
      </p:pic>
      <p:pic>
        <p:nvPicPr>
          <p:cNvPr id="23" name="Picture 22" descr="A picture containing circle, logo, design&#10;&#10;Description automatically generated">
            <a:extLst>
              <a:ext uri="{FF2B5EF4-FFF2-40B4-BE49-F238E27FC236}">
                <a16:creationId xmlns:a16="http://schemas.microsoft.com/office/drawing/2014/main" id="{6308F701-A720-025A-2D9B-BBE3B4487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2882" y="916861"/>
            <a:ext cx="1793045" cy="1115003"/>
          </a:xfrm>
          <a:prstGeom prst="rect">
            <a:avLst/>
          </a:prstGeom>
        </p:spPr>
      </p:pic>
      <p:pic>
        <p:nvPicPr>
          <p:cNvPr id="25" name="Picture 24" descr="A picture containing text, font, white, design&#10;&#10;Description automatically generated">
            <a:extLst>
              <a:ext uri="{FF2B5EF4-FFF2-40B4-BE49-F238E27FC236}">
                <a16:creationId xmlns:a16="http://schemas.microsoft.com/office/drawing/2014/main" id="{1FD26F8D-4995-BF3B-896C-F0C81C18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987" y="5232285"/>
            <a:ext cx="1905000" cy="1000125"/>
          </a:xfrm>
          <a:prstGeom prst="rect">
            <a:avLst/>
          </a:prstGeom>
        </p:spPr>
      </p:pic>
      <p:pic>
        <p:nvPicPr>
          <p:cNvPr id="27" name="Picture 26" descr="A picture containing font, logo, white, graphics&#10;&#10;Description automatically generated">
            <a:extLst>
              <a:ext uri="{FF2B5EF4-FFF2-40B4-BE49-F238E27FC236}">
                <a16:creationId xmlns:a16="http://schemas.microsoft.com/office/drawing/2014/main" id="{8E0DECD3-AD71-3023-3E00-8B5650321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9633" y="4063728"/>
            <a:ext cx="1938338" cy="1009890"/>
          </a:xfrm>
          <a:prstGeom prst="rect">
            <a:avLst/>
          </a:prstGeom>
        </p:spPr>
      </p:pic>
      <p:pic>
        <p:nvPicPr>
          <p:cNvPr id="29" name="Picture 28" descr="A picture containing font, graphics, white, logo&#10;&#10;Description automatically generated">
            <a:extLst>
              <a:ext uri="{FF2B5EF4-FFF2-40B4-BE49-F238E27FC236}">
                <a16:creationId xmlns:a16="http://schemas.microsoft.com/office/drawing/2014/main" id="{54702D50-5869-351A-D94C-FBD7288E4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7502" y="5290258"/>
            <a:ext cx="1905000" cy="952500"/>
          </a:xfrm>
          <a:prstGeom prst="rect">
            <a:avLst/>
          </a:prstGeom>
        </p:spPr>
      </p:pic>
      <p:sp>
        <p:nvSpPr>
          <p:cNvPr id="30" name="Google Shape;123;p2">
            <a:extLst>
              <a:ext uri="{FF2B5EF4-FFF2-40B4-BE49-F238E27FC236}">
                <a16:creationId xmlns:a16="http://schemas.microsoft.com/office/drawing/2014/main" id="{5D0E274D-52F3-1943-2DB6-01D45AA6FC26}"/>
              </a:ext>
            </a:extLst>
          </p:cNvPr>
          <p:cNvSpPr txBox="1"/>
          <p:nvPr/>
        </p:nvSpPr>
        <p:spPr>
          <a:xfrm>
            <a:off x="1035865" y="510777"/>
            <a:ext cx="4208725" cy="64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Notions de Big Data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4;p2">
            <a:extLst>
              <a:ext uri="{FF2B5EF4-FFF2-40B4-BE49-F238E27FC236}">
                <a16:creationId xmlns:a16="http://schemas.microsoft.com/office/drawing/2014/main" id="{E7A53C92-3354-16AF-B555-CA79BB890002}"/>
              </a:ext>
            </a:extLst>
          </p:cNvPr>
          <p:cNvSpPr txBox="1"/>
          <p:nvPr/>
        </p:nvSpPr>
        <p:spPr>
          <a:xfrm>
            <a:off x="-3973751" y="2942150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25;p2">
            <a:extLst>
              <a:ext uri="{FF2B5EF4-FFF2-40B4-BE49-F238E27FC236}">
                <a16:creationId xmlns:a16="http://schemas.microsoft.com/office/drawing/2014/main" id="{FDFD8DCF-A2EE-CD97-1C95-8C1B8870E3F5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3" name="Google Shape;126;p2">
            <a:extLst>
              <a:ext uri="{FF2B5EF4-FFF2-40B4-BE49-F238E27FC236}">
                <a16:creationId xmlns:a16="http://schemas.microsoft.com/office/drawing/2014/main" id="{1AB0EC2B-5644-80C1-F793-3A5B1928BDC2}"/>
              </a:ext>
            </a:extLst>
          </p:cNvPr>
          <p:cNvSpPr txBox="1"/>
          <p:nvPr/>
        </p:nvSpPr>
        <p:spPr>
          <a:xfrm>
            <a:off x="-3975562" y="541416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28;p2">
            <a:extLst>
              <a:ext uri="{FF2B5EF4-FFF2-40B4-BE49-F238E27FC236}">
                <a16:creationId xmlns:a16="http://schemas.microsoft.com/office/drawing/2014/main" id="{C01911B6-733A-B4C7-7C58-511955225B6E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84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font, graphics, white, logo&#10;&#10;Description automatically generated">
            <a:extLst>
              <a:ext uri="{FF2B5EF4-FFF2-40B4-BE49-F238E27FC236}">
                <a16:creationId xmlns:a16="http://schemas.microsoft.com/office/drawing/2014/main" id="{AE330FD0-EE8F-E431-E67A-1BD5FA58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10" y="1759485"/>
            <a:ext cx="614549" cy="307275"/>
          </a:xfrm>
          <a:prstGeom prst="rect">
            <a:avLst/>
          </a:prstGeom>
        </p:spPr>
      </p:pic>
      <p:pic>
        <p:nvPicPr>
          <p:cNvPr id="23" name="Picture 22" descr="A picture containing text, font, white, design&#10;&#10;Description automatically generated">
            <a:extLst>
              <a:ext uri="{FF2B5EF4-FFF2-40B4-BE49-F238E27FC236}">
                <a16:creationId xmlns:a16="http://schemas.microsoft.com/office/drawing/2014/main" id="{1A636163-1509-EFD2-4AE8-7D3104D0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5" y="1757377"/>
            <a:ext cx="614549" cy="322638"/>
          </a:xfrm>
          <a:prstGeom prst="rect">
            <a:avLst/>
          </a:prstGeom>
        </p:spPr>
      </p:pic>
      <p:pic>
        <p:nvPicPr>
          <p:cNvPr id="21" name="Picture 20" descr="A picture containing font, logo, graphics, design&#10;&#10;Description automatically generated">
            <a:extLst>
              <a:ext uri="{FF2B5EF4-FFF2-40B4-BE49-F238E27FC236}">
                <a16:creationId xmlns:a16="http://schemas.microsoft.com/office/drawing/2014/main" id="{9C4605E7-AAFB-9958-A8E8-F687254A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442" y="1838189"/>
            <a:ext cx="365657" cy="218165"/>
          </a:xfrm>
          <a:prstGeom prst="rect">
            <a:avLst/>
          </a:prstGeom>
        </p:spPr>
      </p:pic>
      <p:pic>
        <p:nvPicPr>
          <p:cNvPr id="24" name="Picture 23" descr="A picture containing font, logo, white, graphics&#10;&#10;Description automatically generated">
            <a:extLst>
              <a:ext uri="{FF2B5EF4-FFF2-40B4-BE49-F238E27FC236}">
                <a16:creationId xmlns:a16="http://schemas.microsoft.com/office/drawing/2014/main" id="{596120CC-CEE2-41AC-29A8-B50CB1CDD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549" y="1759487"/>
            <a:ext cx="625304" cy="325789"/>
          </a:xfrm>
          <a:prstGeom prst="rect">
            <a:avLst/>
          </a:prstGeom>
        </p:spPr>
      </p:pic>
      <p:pic>
        <p:nvPicPr>
          <p:cNvPr id="22" name="Picture 21" descr="A picture containing circle, logo, design&#10;&#10;Description automatically generated">
            <a:extLst>
              <a:ext uri="{FF2B5EF4-FFF2-40B4-BE49-F238E27FC236}">
                <a16:creationId xmlns:a16="http://schemas.microsoft.com/office/drawing/2014/main" id="{F3A61832-F88B-4D9F-0111-7CA9E5F8C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20" y="1587443"/>
            <a:ext cx="578433" cy="359698"/>
          </a:xfrm>
          <a:prstGeom prst="rect">
            <a:avLst/>
          </a:prstGeom>
        </p:spPr>
      </p:pic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7</a:t>
            </a:fld>
            <a:endParaRPr sz="180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7A71491-3281-FB77-627F-665DC9484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47" y="974923"/>
            <a:ext cx="3338564" cy="1633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5BD47E-FB35-4811-D468-58FBB9E7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135" y="1448855"/>
            <a:ext cx="674676" cy="5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B1EF3A-3DB5-7733-6B2C-860EB64B2700}"/>
              </a:ext>
            </a:extLst>
          </p:cNvPr>
          <p:cNvSpPr txBox="1"/>
          <p:nvPr/>
        </p:nvSpPr>
        <p:spPr>
          <a:xfrm>
            <a:off x="4982784" y="1916611"/>
            <a:ext cx="2557271" cy="27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spc="300" dirty="0"/>
              <a:t>Moteur de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76485-F9CA-A0FE-A466-B95A93D36AA6}"/>
              </a:ext>
            </a:extLst>
          </p:cNvPr>
          <p:cNvSpPr txBox="1"/>
          <p:nvPr/>
        </p:nvSpPr>
        <p:spPr>
          <a:xfrm>
            <a:off x="5276845" y="2121965"/>
            <a:ext cx="2557271" cy="27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/>
              <a:t>Cloud Computing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1DEFB9-D0C7-9ADE-CD8C-BC852DB38EC3}"/>
              </a:ext>
            </a:extLst>
          </p:cNvPr>
          <p:cNvSpPr/>
          <p:nvPr/>
        </p:nvSpPr>
        <p:spPr>
          <a:xfrm>
            <a:off x="559944" y="3196692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(IaaS) </a:t>
            </a: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Infrastructure as a Service</a:t>
            </a:r>
          </a:p>
          <a:p>
            <a:pPr algn="ctr"/>
            <a:endParaRPr lang="fr-FR" sz="16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19DC2A-556D-7876-1BC9-DB672B526787}"/>
              </a:ext>
            </a:extLst>
          </p:cNvPr>
          <p:cNvSpPr/>
          <p:nvPr/>
        </p:nvSpPr>
        <p:spPr>
          <a:xfrm>
            <a:off x="4629622" y="3196692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(PaaS)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Platform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D40944-6D60-FF27-4AD7-63D197E01AB0}"/>
              </a:ext>
            </a:extLst>
          </p:cNvPr>
          <p:cNvSpPr/>
          <p:nvPr/>
        </p:nvSpPr>
        <p:spPr>
          <a:xfrm>
            <a:off x="8772923" y="3144748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Software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5" name="Google Shape;114;p2">
            <a:extLst>
              <a:ext uri="{FF2B5EF4-FFF2-40B4-BE49-F238E27FC236}">
                <a16:creationId xmlns:a16="http://schemas.microsoft.com/office/drawing/2014/main" id="{32C20319-E823-1439-4864-F8EB72B6B124}"/>
              </a:ext>
            </a:extLst>
          </p:cNvPr>
          <p:cNvSpPr/>
          <p:nvPr/>
        </p:nvSpPr>
        <p:spPr>
          <a:xfrm>
            <a:off x="797911" y="3964444"/>
            <a:ext cx="2317173" cy="22152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Accès à la demande via internet aux ressources informatiques de base. Ordinateurs, mise en réseau, stockage.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2">
            <a:extLst>
              <a:ext uri="{FF2B5EF4-FFF2-40B4-BE49-F238E27FC236}">
                <a16:creationId xmlns:a16="http://schemas.microsoft.com/office/drawing/2014/main" id="{6C57E326-B83A-4115-2B64-226D861042B0}"/>
              </a:ext>
            </a:extLst>
          </p:cNvPr>
          <p:cNvSpPr/>
          <p:nvPr/>
        </p:nvSpPr>
        <p:spPr>
          <a:xfrm>
            <a:off x="4934067" y="3964444"/>
            <a:ext cx="2317173" cy="22152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Accès à des outils matériels et logiciels combinés. Utilisé souvent pour le développement d’applications.</a:t>
            </a:r>
            <a:r>
              <a:rPr lang="fr-F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2">
            <a:extLst>
              <a:ext uri="{FF2B5EF4-FFF2-40B4-BE49-F238E27FC236}">
                <a16:creationId xmlns:a16="http://schemas.microsoft.com/office/drawing/2014/main" id="{2BFCE453-6F46-5C1D-EDDF-93AC6061B301}"/>
              </a:ext>
            </a:extLst>
          </p:cNvPr>
          <p:cNvSpPr/>
          <p:nvPr/>
        </p:nvSpPr>
        <p:spPr>
          <a:xfrm>
            <a:off x="9048281" y="3964444"/>
            <a:ext cx="2317173" cy="22152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Accès à un produit logiciel complet exécuté et géré par le fournisseur de service.</a:t>
            </a:r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Sont destinées à l’utilisateur final.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3;p2">
            <a:extLst>
              <a:ext uri="{FF2B5EF4-FFF2-40B4-BE49-F238E27FC236}">
                <a16:creationId xmlns:a16="http://schemas.microsoft.com/office/drawing/2014/main" id="{4E946B8C-AC38-FD98-1C08-758094049823}"/>
              </a:ext>
            </a:extLst>
          </p:cNvPr>
          <p:cNvSpPr txBox="1"/>
          <p:nvPr/>
        </p:nvSpPr>
        <p:spPr>
          <a:xfrm>
            <a:off x="1035865" y="510777"/>
            <a:ext cx="4208725" cy="64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Notions de Big Data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40;p3" descr="Research with solid fill">
            <a:extLst>
              <a:ext uri="{FF2B5EF4-FFF2-40B4-BE49-F238E27FC236}">
                <a16:creationId xmlns:a16="http://schemas.microsoft.com/office/drawing/2014/main" id="{C6BFC61D-351B-6A13-1CAD-BAF5554913B1}"/>
              </a:ext>
            </a:extLst>
          </p:cNvPr>
          <p:cNvPicPr preferRelativeResize="0"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87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8</a:t>
            </a:fld>
            <a:endParaRPr sz="1800"/>
          </a:p>
        </p:txBody>
      </p:sp>
      <p:sp>
        <p:nvSpPr>
          <p:cNvPr id="36" name="Google Shape;123;p2">
            <a:extLst>
              <a:ext uri="{FF2B5EF4-FFF2-40B4-BE49-F238E27FC236}">
                <a16:creationId xmlns:a16="http://schemas.microsoft.com/office/drawing/2014/main" id="{EF5B8700-7205-A0B4-1329-A6DBE3B4AC55}"/>
              </a:ext>
            </a:extLst>
          </p:cNvPr>
          <p:cNvSpPr txBox="1"/>
          <p:nvPr/>
        </p:nvSpPr>
        <p:spPr>
          <a:xfrm>
            <a:off x="1035865" y="510777"/>
            <a:ext cx="4208725" cy="64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Notions de Big Data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24;p2">
            <a:extLst>
              <a:ext uri="{FF2B5EF4-FFF2-40B4-BE49-F238E27FC236}">
                <a16:creationId xmlns:a16="http://schemas.microsoft.com/office/drawing/2014/main" id="{E436A88D-C6C6-0BE9-FDD4-2358583CA58F}"/>
              </a:ext>
            </a:extLst>
          </p:cNvPr>
          <p:cNvSpPr txBox="1"/>
          <p:nvPr/>
        </p:nvSpPr>
        <p:spPr>
          <a:xfrm>
            <a:off x="-3973751" y="2942150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25;p2">
            <a:extLst>
              <a:ext uri="{FF2B5EF4-FFF2-40B4-BE49-F238E27FC236}">
                <a16:creationId xmlns:a16="http://schemas.microsoft.com/office/drawing/2014/main" id="{54AAA0B1-4BBA-2344-846C-D3D3762D3F61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9" name="Google Shape;126;p2">
            <a:extLst>
              <a:ext uri="{FF2B5EF4-FFF2-40B4-BE49-F238E27FC236}">
                <a16:creationId xmlns:a16="http://schemas.microsoft.com/office/drawing/2014/main" id="{D7DBBED4-09E3-0D8C-FE78-E8F8BA51E9C9}"/>
              </a:ext>
            </a:extLst>
          </p:cNvPr>
          <p:cNvSpPr txBox="1"/>
          <p:nvPr/>
        </p:nvSpPr>
        <p:spPr>
          <a:xfrm>
            <a:off x="-3975562" y="541416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;p2">
            <a:extLst>
              <a:ext uri="{FF2B5EF4-FFF2-40B4-BE49-F238E27FC236}">
                <a16:creationId xmlns:a16="http://schemas.microsoft.com/office/drawing/2014/main" id="{CAF353D0-A1C8-73CE-142C-5D457F2DF93E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40;p3" descr="Research with solid fill">
            <a:extLst>
              <a:ext uri="{FF2B5EF4-FFF2-40B4-BE49-F238E27FC236}">
                <a16:creationId xmlns:a16="http://schemas.microsoft.com/office/drawing/2014/main" id="{E142ED47-12EC-251A-2562-D53615DD47F6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5854D3F8-3033-695C-000F-F70E1FD1D407}"/>
              </a:ext>
            </a:extLst>
          </p:cNvPr>
          <p:cNvSpPr txBox="1"/>
          <p:nvPr/>
        </p:nvSpPr>
        <p:spPr>
          <a:xfrm>
            <a:off x="922640" y="1325191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Calibri"/>
                <a:ea typeface="Calibri"/>
                <a:cs typeface="Calibri"/>
                <a:sym typeface="Calibri"/>
              </a:rPr>
              <a:t>Catégories de services de base dans le cloud: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44;p3">
            <a:extLst>
              <a:ext uri="{FF2B5EF4-FFF2-40B4-BE49-F238E27FC236}">
                <a16:creationId xmlns:a16="http://schemas.microsoft.com/office/drawing/2014/main" id="{95E711DD-9E93-3C29-2F45-3AD2177A9C69}"/>
              </a:ext>
            </a:extLst>
          </p:cNvPr>
          <p:cNvSpPr txBox="1"/>
          <p:nvPr/>
        </p:nvSpPr>
        <p:spPr>
          <a:xfrm>
            <a:off x="2428095" y="2193905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Service de calcul.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E6BFDA4F-AE24-B516-896F-BC820995521B}"/>
              </a:ext>
            </a:extLst>
          </p:cNvPr>
          <p:cNvSpPr txBox="1"/>
          <p:nvPr/>
        </p:nvSpPr>
        <p:spPr>
          <a:xfrm>
            <a:off x="2428095" y="2888747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Service de mise en réseau dans le cloud.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4;p3">
            <a:extLst>
              <a:ext uri="{FF2B5EF4-FFF2-40B4-BE49-F238E27FC236}">
                <a16:creationId xmlns:a16="http://schemas.microsoft.com/office/drawing/2014/main" id="{ECD92B3A-B146-B4C0-2D92-0FC58DF97DC8}"/>
              </a:ext>
            </a:extLst>
          </p:cNvPr>
          <p:cNvSpPr txBox="1"/>
          <p:nvPr/>
        </p:nvSpPr>
        <p:spPr>
          <a:xfrm>
            <a:off x="2428095" y="3688120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Service de stockage.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4;p3">
            <a:extLst>
              <a:ext uri="{FF2B5EF4-FFF2-40B4-BE49-F238E27FC236}">
                <a16:creationId xmlns:a16="http://schemas.microsoft.com/office/drawing/2014/main" id="{32B5C46C-9772-76AC-B0F4-7262043CEAE3}"/>
              </a:ext>
            </a:extLst>
          </p:cNvPr>
          <p:cNvSpPr txBox="1"/>
          <p:nvPr/>
        </p:nvSpPr>
        <p:spPr>
          <a:xfrm>
            <a:off x="2428095" y="4386272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Service de sécurité, d’identité et de conformité.</a:t>
            </a:r>
          </a:p>
        </p:txBody>
      </p:sp>
      <p:sp>
        <p:nvSpPr>
          <p:cNvPr id="11" name="Google Shape;144;p3">
            <a:extLst>
              <a:ext uri="{FF2B5EF4-FFF2-40B4-BE49-F238E27FC236}">
                <a16:creationId xmlns:a16="http://schemas.microsoft.com/office/drawing/2014/main" id="{F5D65DFD-8C9D-A29A-7521-0DF5E3F9B857}"/>
              </a:ext>
            </a:extLst>
          </p:cNvPr>
          <p:cNvSpPr txBox="1"/>
          <p:nvPr/>
        </p:nvSpPr>
        <p:spPr>
          <a:xfrm>
            <a:off x="2428095" y="5085225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Service d’analyse.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44;p3">
            <a:extLst>
              <a:ext uri="{FF2B5EF4-FFF2-40B4-BE49-F238E27FC236}">
                <a16:creationId xmlns:a16="http://schemas.microsoft.com/office/drawing/2014/main" id="{72AF2957-0A8A-F866-AB50-2297D334C746}"/>
              </a:ext>
            </a:extLst>
          </p:cNvPr>
          <p:cNvSpPr txBox="1"/>
          <p:nvPr/>
        </p:nvSpPr>
        <p:spPr>
          <a:xfrm>
            <a:off x="2428095" y="5792189"/>
            <a:ext cx="864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alibri"/>
                <a:ea typeface="Calibri"/>
                <a:cs typeface="Calibri"/>
                <a:sym typeface="Calibri"/>
              </a:rPr>
              <a:t>Service de base de données.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9BA0E4-99C7-0CF7-2B28-6B262EAA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36" y="2261544"/>
            <a:ext cx="447001" cy="4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E668068-8B66-0B1D-A156-F5F0D4F7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51" y="2932546"/>
            <a:ext cx="522508" cy="52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2A72569-E1B1-34E2-D45B-2713632B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5" y="3672166"/>
            <a:ext cx="419141" cy="5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7E524CF-1983-4B80-3AED-E3A825713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02" y="4471934"/>
            <a:ext cx="359393" cy="4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9112560-3C18-545D-F8E2-6C6C3240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79" y="5123856"/>
            <a:ext cx="449657" cy="5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9D01A46-4888-41A1-E659-D54E97B38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3" y="5856305"/>
            <a:ext cx="500043" cy="50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8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7" name="Google Shape;137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 sz="1800"/>
              <a:t>9</a:t>
            </a:fld>
            <a:endParaRPr sz="1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19DC2A-556D-7876-1BC9-DB672B526787}"/>
              </a:ext>
            </a:extLst>
          </p:cNvPr>
          <p:cNvSpPr/>
          <p:nvPr/>
        </p:nvSpPr>
        <p:spPr>
          <a:xfrm>
            <a:off x="383821" y="3165647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(PaaS)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</a:rPr>
              <a:t>Platform as a Service</a:t>
            </a:r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3F7093-D893-1873-45B4-146F0814E1E4}"/>
              </a:ext>
            </a:extLst>
          </p:cNvPr>
          <p:cNvSpPr/>
          <p:nvPr/>
        </p:nvSpPr>
        <p:spPr>
          <a:xfrm>
            <a:off x="383822" y="4812401"/>
            <a:ext cx="2867891" cy="592928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(IaaS) </a:t>
            </a:r>
          </a:p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Infrastructure as a Service</a:t>
            </a:r>
          </a:p>
          <a:p>
            <a:pPr algn="ctr"/>
            <a:endParaRPr lang="fr-FR" sz="16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BBFDB03-C6A5-C7D1-34AB-2527714B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02" y="1917568"/>
            <a:ext cx="5810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6432B8-3981-691C-90BC-1A07344DE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46" y="1917567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54845A-E724-FC35-E6D4-F4F7B7EC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02" y="1917567"/>
            <a:ext cx="807401" cy="8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788AA2-69C1-1AAF-3411-E26CEC24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001" y="183228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8497B12-47D6-7152-2074-56C248B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96" y="186462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C3A10C5-0EDD-01FB-2EDC-F7A222CB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30" y="1822442"/>
            <a:ext cx="962025" cy="10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74D226D-AB9A-F5B1-ED81-2F462F5B8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76" y="3087157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FE0E8EA5-F337-5D0C-5083-5BD9E691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46" y="3080449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32BEB969-4891-D076-5716-B4BEDE956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08" y="3080448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21C2E13E-79E1-0397-CF6C-183B6BB9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47" y="3105301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DB35E8A7-68D0-A87C-1EBE-BBA85B52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26" y="312397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22FFFCDC-D30F-8824-1030-F06856BB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294" y="3165647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2FCFFD-72A5-C8E8-E1B5-973D64A8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25" y="4734131"/>
            <a:ext cx="553866" cy="5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D9E31DD8-636F-AD96-04E8-081B503C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498" y="4715306"/>
            <a:ext cx="553866" cy="5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D212CC54-5A18-FE39-B19F-19DB96505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79" y="4710930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119B35C3-AB3E-D574-2681-D08015BD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9" y="4704222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F73B59CE-4030-FD2A-A101-DF1660C9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11" y="4704221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F9DFD071-646E-489C-967F-3BA84465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50" y="472907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A4737B-7E36-B301-4575-34E839DBEC0D}"/>
              </a:ext>
            </a:extLst>
          </p:cNvPr>
          <p:cNvSpPr txBox="1"/>
          <p:nvPr/>
        </p:nvSpPr>
        <p:spPr>
          <a:xfrm>
            <a:off x="3527790" y="2536861"/>
            <a:ext cx="1243870" cy="2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Stockage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CF5198-8257-C38F-E01B-B503655C0993}"/>
              </a:ext>
            </a:extLst>
          </p:cNvPr>
          <p:cNvSpPr txBox="1"/>
          <p:nvPr/>
        </p:nvSpPr>
        <p:spPr>
          <a:xfrm>
            <a:off x="4777238" y="2549812"/>
            <a:ext cx="1243870" cy="2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Réseau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17AEB-87AE-9E7D-23E8-EABCDBD5DCAD}"/>
              </a:ext>
            </a:extLst>
          </p:cNvPr>
          <p:cNvSpPr txBox="1"/>
          <p:nvPr/>
        </p:nvSpPr>
        <p:spPr>
          <a:xfrm>
            <a:off x="5895265" y="2584665"/>
            <a:ext cx="1243870" cy="2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Servers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790E8-9CFE-7F96-D6CC-11073628E096}"/>
              </a:ext>
            </a:extLst>
          </p:cNvPr>
          <p:cNvSpPr txBox="1"/>
          <p:nvPr/>
        </p:nvSpPr>
        <p:spPr>
          <a:xfrm>
            <a:off x="6933427" y="2594163"/>
            <a:ext cx="1427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Virtualisation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AA5109-D15E-11FF-4966-86F7E144DF65}"/>
              </a:ext>
            </a:extLst>
          </p:cNvPr>
          <p:cNvSpPr txBox="1"/>
          <p:nvPr/>
        </p:nvSpPr>
        <p:spPr>
          <a:xfrm>
            <a:off x="8974762" y="2638044"/>
            <a:ext cx="1427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F3EE8E-E773-C03F-B85B-4ED9B869DF16}"/>
              </a:ext>
            </a:extLst>
          </p:cNvPr>
          <p:cNvSpPr txBox="1"/>
          <p:nvPr/>
        </p:nvSpPr>
        <p:spPr>
          <a:xfrm>
            <a:off x="10150883" y="2641805"/>
            <a:ext cx="1427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spc="300" dirty="0">
                <a:latin typeface="Abadi Extra Light" panose="020F0502020204030204" pitchFamily="34" charset="0"/>
              </a:rPr>
              <a:t>Logiciels</a:t>
            </a:r>
          </a:p>
        </p:txBody>
      </p:sp>
      <p:sp>
        <p:nvSpPr>
          <p:cNvPr id="36" name="Google Shape;123;p2">
            <a:extLst>
              <a:ext uri="{FF2B5EF4-FFF2-40B4-BE49-F238E27FC236}">
                <a16:creationId xmlns:a16="http://schemas.microsoft.com/office/drawing/2014/main" id="{EF5B8700-7205-A0B4-1329-A6DBE3B4AC55}"/>
              </a:ext>
            </a:extLst>
          </p:cNvPr>
          <p:cNvSpPr txBox="1"/>
          <p:nvPr/>
        </p:nvSpPr>
        <p:spPr>
          <a:xfrm>
            <a:off x="1035865" y="510777"/>
            <a:ext cx="4208725" cy="64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Notions de Big Data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24;p2">
            <a:extLst>
              <a:ext uri="{FF2B5EF4-FFF2-40B4-BE49-F238E27FC236}">
                <a16:creationId xmlns:a16="http://schemas.microsoft.com/office/drawing/2014/main" id="{E436A88D-C6C6-0BE9-FDD4-2358583CA58F}"/>
              </a:ext>
            </a:extLst>
          </p:cNvPr>
          <p:cNvSpPr txBox="1"/>
          <p:nvPr/>
        </p:nvSpPr>
        <p:spPr>
          <a:xfrm>
            <a:off x="-3973751" y="2942150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 briques et leurs rôles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25;p2">
            <a:extLst>
              <a:ext uri="{FF2B5EF4-FFF2-40B4-BE49-F238E27FC236}">
                <a16:creationId xmlns:a16="http://schemas.microsoft.com/office/drawing/2014/main" id="{54AAA0B1-4BBA-2344-846C-D3D3762D3F61}"/>
              </a:ext>
            </a:extLst>
          </p:cNvPr>
          <p:cNvSpPr txBox="1"/>
          <p:nvPr/>
        </p:nvSpPr>
        <p:spPr>
          <a:xfrm>
            <a:off x="-3974114" y="4029261"/>
            <a:ext cx="4885194" cy="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fr-FR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9" name="Google Shape;126;p2">
            <a:extLst>
              <a:ext uri="{FF2B5EF4-FFF2-40B4-BE49-F238E27FC236}">
                <a16:creationId xmlns:a16="http://schemas.microsoft.com/office/drawing/2014/main" id="{D7DBBED4-09E3-0D8C-FE78-E8F8BA51E9C9}"/>
              </a:ext>
            </a:extLst>
          </p:cNvPr>
          <p:cNvSpPr txBox="1"/>
          <p:nvPr/>
        </p:nvSpPr>
        <p:spPr>
          <a:xfrm>
            <a:off x="-3975562" y="541416"/>
            <a:ext cx="4380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 cloud AWS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;p2">
            <a:extLst>
              <a:ext uri="{FF2B5EF4-FFF2-40B4-BE49-F238E27FC236}">
                <a16:creationId xmlns:a16="http://schemas.microsoft.com/office/drawing/2014/main" id="{CAF353D0-A1C8-73CE-142C-5D457F2DF93E}"/>
              </a:ext>
            </a:extLst>
          </p:cNvPr>
          <p:cNvSpPr txBox="1"/>
          <p:nvPr/>
        </p:nvSpPr>
        <p:spPr>
          <a:xfrm>
            <a:off x="-3975552" y="3485707"/>
            <a:ext cx="364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fr-FR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Bilan et axes d’amélioration</a:t>
            </a:r>
            <a:endParaRPr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40;p3" descr="Research with solid fill">
            <a:extLst>
              <a:ext uri="{FF2B5EF4-FFF2-40B4-BE49-F238E27FC236}">
                <a16:creationId xmlns:a16="http://schemas.microsoft.com/office/drawing/2014/main" id="{E142ED47-12EC-251A-2562-D53615DD47F6}"/>
              </a:ext>
            </a:extLst>
          </p:cNvPr>
          <p:cNvPicPr preferRelativeResize="0"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3822" y="411180"/>
            <a:ext cx="707473" cy="707473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81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832</Words>
  <Application>Microsoft Office PowerPoint</Application>
  <PresentationFormat>Widescreen</PresentationFormat>
  <Paragraphs>244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Roboto</vt:lpstr>
      <vt:lpstr>Abadi Extra Light</vt:lpstr>
      <vt:lpstr>Courier New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Dai TENSAOUT</dc:creator>
  <cp:lastModifiedBy>Dai TENSAOUT</cp:lastModifiedBy>
  <cp:revision>61</cp:revision>
  <dcterms:created xsi:type="dcterms:W3CDTF">2022-08-31T07:47:29Z</dcterms:created>
  <dcterms:modified xsi:type="dcterms:W3CDTF">2023-06-23T09:40:37Z</dcterms:modified>
</cp:coreProperties>
</file>